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762" r:id="rId1"/>
  </p:sldMasterIdLst>
  <p:notesMasterIdLst>
    <p:notesMasterId r:id="rId58"/>
  </p:notesMasterIdLst>
  <p:sldIdLst>
    <p:sldId id="256" r:id="rId2"/>
    <p:sldId id="264" r:id="rId3"/>
    <p:sldId id="266" r:id="rId4"/>
    <p:sldId id="267" r:id="rId5"/>
    <p:sldId id="257" r:id="rId6"/>
    <p:sldId id="258" r:id="rId7"/>
    <p:sldId id="265" r:id="rId8"/>
    <p:sldId id="259" r:id="rId9"/>
    <p:sldId id="268" r:id="rId10"/>
    <p:sldId id="269" r:id="rId11"/>
    <p:sldId id="270" r:id="rId12"/>
    <p:sldId id="260" r:id="rId13"/>
    <p:sldId id="261" r:id="rId14"/>
    <p:sldId id="271" r:id="rId15"/>
    <p:sldId id="283" r:id="rId16"/>
    <p:sldId id="313" r:id="rId17"/>
    <p:sldId id="314" r:id="rId18"/>
    <p:sldId id="292" r:id="rId19"/>
    <p:sldId id="316" r:id="rId20"/>
    <p:sldId id="320" r:id="rId21"/>
    <p:sldId id="317" r:id="rId22"/>
    <p:sldId id="318" r:id="rId23"/>
    <p:sldId id="319" r:id="rId24"/>
    <p:sldId id="312" r:id="rId25"/>
    <p:sldId id="323" r:id="rId26"/>
    <p:sldId id="322" r:id="rId27"/>
    <p:sldId id="325" r:id="rId28"/>
    <p:sldId id="326" r:id="rId29"/>
    <p:sldId id="324" r:id="rId30"/>
    <p:sldId id="327" r:id="rId31"/>
    <p:sldId id="274" r:id="rId32"/>
    <p:sldId id="333" r:id="rId33"/>
    <p:sldId id="328" r:id="rId34"/>
    <p:sldId id="330" r:id="rId35"/>
    <p:sldId id="332" r:id="rId36"/>
    <p:sldId id="331" r:id="rId37"/>
    <p:sldId id="340" r:id="rId38"/>
    <p:sldId id="334" r:id="rId39"/>
    <p:sldId id="335" r:id="rId40"/>
    <p:sldId id="337" r:id="rId41"/>
    <p:sldId id="339" r:id="rId42"/>
    <p:sldId id="279" r:id="rId43"/>
    <p:sldId id="280" r:id="rId44"/>
    <p:sldId id="282" r:id="rId45"/>
    <p:sldId id="281" r:id="rId46"/>
    <p:sldId id="277" r:id="rId47"/>
    <p:sldId id="278" r:id="rId48"/>
    <p:sldId id="345" r:id="rId49"/>
    <p:sldId id="346" r:id="rId50"/>
    <p:sldId id="263" r:id="rId51"/>
    <p:sldId id="275" r:id="rId52"/>
    <p:sldId id="343" r:id="rId53"/>
    <p:sldId id="297" r:id="rId54"/>
    <p:sldId id="344" r:id="rId55"/>
    <p:sldId id="262" r:id="rId56"/>
    <p:sldId id="347"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5145"/>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96" y="18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F30E725-21B2-4ECF-848A-1AECBFD8C67B}" type="datetimeFigureOut">
              <a:rPr lang="he-IL" smtClean="0"/>
              <a:t>ג'/תשרי/תשפ"א</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CE1CE2A-9630-4A46-BCDD-F5F9C7833002}" type="slidenum">
              <a:rPr lang="he-IL" smtClean="0"/>
              <a:t>‹#›</a:t>
            </a:fld>
            <a:endParaRPr lang="he-IL"/>
          </a:p>
        </p:txBody>
      </p:sp>
    </p:spTree>
    <p:extLst>
      <p:ext uri="{BB962C8B-B14F-4D97-AF65-F5344CB8AC3E}">
        <p14:creationId xmlns:p14="http://schemas.microsoft.com/office/powerpoint/2010/main" val="289641498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orthodoxwiki.org/Christ"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orthodoxwiki.org/Church" TargetMode="External"/><Relationship Id="rId5" Type="http://schemas.openxmlformats.org/officeDocument/2006/relationships/hyperlink" Target="http://orthodoxwiki.org/Holy_Week" TargetMode="External"/><Relationship Id="rId4" Type="http://schemas.openxmlformats.org/officeDocument/2006/relationships/hyperlink" Target="http://orthodoxwiki.org/Isaiah"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endParaRPr lang="en-US" dirty="0"/>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57E2A010-36B3-4A74-A025-57095CA56278}"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34</a:t>
            </a:fld>
            <a:endParaRPr kumimoji="0" lang="he-IL"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742853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he-IL" dirty="0"/>
              <a:t>כשהסלע</a:t>
            </a:r>
            <a:r>
              <a:rPr lang="he-IL" baseline="0" dirty="0"/>
              <a:t> נמצא בתוך כנסייה, ובמיוחד אם הוא קדוש מאוד, לא יסתפקו בימינו בגדר או חבל, אלא יגנו עליו על ידי זכוכיות.</a:t>
            </a:r>
          </a:p>
          <a:p>
            <a:r>
              <a:rPr lang="he-IL" baseline="0" dirty="0"/>
              <a:t>הדוגמא של </a:t>
            </a:r>
            <a:r>
              <a:rPr lang="he-IL" baseline="0" dirty="0" err="1"/>
              <a:t>גולגותא</a:t>
            </a:r>
            <a:r>
              <a:rPr lang="he-IL" baseline="0" dirty="0"/>
              <a:t>.</a:t>
            </a:r>
            <a:endParaRPr lang="he-IL" dirty="0"/>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B6F536A5-53FB-45B0-A5F7-FCD4C623E016}"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35</a:t>
            </a:fld>
            <a:endParaRPr kumimoji="0" lang="he-IL"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796320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lnSpcReduction="10000"/>
          </a:bodyPr>
          <a:lstStyle/>
          <a:p>
            <a:r>
              <a:rPr lang="he-IL" dirty="0"/>
              <a:t>לגבי האיקונה</a:t>
            </a:r>
            <a:r>
              <a:rPr lang="he-IL" baseline="0" dirty="0"/>
              <a:t> שיש מתחת למזבח </a:t>
            </a:r>
            <a:r>
              <a:rPr lang="he-IL" baseline="0" dirty="0" err="1"/>
              <a:t>בגולגותא</a:t>
            </a:r>
            <a:r>
              <a:rPr lang="he-IL" baseline="0" dirty="0"/>
              <a:t>: קוראים לה "החתן", היא מציגה את </a:t>
            </a:r>
            <a:r>
              <a:rPr lang="he-IL" baseline="0" dirty="0" err="1"/>
              <a:t>ישוע</a:t>
            </a:r>
            <a:r>
              <a:rPr lang="he-IL" baseline="0" dirty="0"/>
              <a:t> בתור החתן ממשל עשר העלמות, וגם בתור האיש שמתואר בישעיהו 54. הכלה היא </a:t>
            </a:r>
            <a:r>
              <a:rPr lang="he-IL" baseline="0" dirty="0" err="1"/>
              <a:t>הכנסיה</a:t>
            </a:r>
            <a:r>
              <a:rPr lang="he-IL" baseline="0" dirty="0"/>
              <a:t>. זה קשור במיוחד לליטורגיה של השבוע הקדוש.</a:t>
            </a:r>
          </a:p>
          <a:p>
            <a:r>
              <a:rPr lang="he-IL" baseline="0" dirty="0"/>
              <a:t>מתוך </a:t>
            </a:r>
            <a:r>
              <a:rPr lang="he-IL" baseline="0" dirty="0" err="1"/>
              <a:t>ויקיפדיה</a:t>
            </a:r>
            <a:r>
              <a:rPr lang="he-IL" baseline="0" dirty="0"/>
              <a:t> האורתודוכסית:</a:t>
            </a:r>
          </a:p>
          <a:p>
            <a:pPr algn="l" rtl="0"/>
            <a:r>
              <a:rPr lang="en-US" b="1" dirty="0"/>
              <a:t>Christ the Bridegroom</a:t>
            </a:r>
            <a:r>
              <a:rPr lang="en-US" dirty="0"/>
              <a:t> is the central figure in the parable of the ten Virgins (Matthew 25: 1-13); </a:t>
            </a:r>
            <a:r>
              <a:rPr lang="en-US" dirty="0">
                <a:hlinkClick r:id="rId3" action="ppaction://hlinkfile" tooltip="Christ"/>
              </a:rPr>
              <a:t>Christ</a:t>
            </a:r>
            <a:r>
              <a:rPr lang="en-US" dirty="0"/>
              <a:t> is the divine Bridegroom of the Church as described in the Book of </a:t>
            </a:r>
            <a:r>
              <a:rPr lang="en-US" dirty="0">
                <a:hlinkClick r:id="rId4" action="ppaction://hlinkfile" tooltip="Isaiah"/>
              </a:rPr>
              <a:t>Isaiah</a:t>
            </a:r>
            <a:r>
              <a:rPr lang="en-US" dirty="0"/>
              <a:t> (chapter 54), as well as the primary image of </a:t>
            </a:r>
            <a:r>
              <a:rPr lang="en-US" b="1" dirty="0"/>
              <a:t>Bridegroom Matins</a:t>
            </a:r>
            <a:r>
              <a:rPr lang="en-US" dirty="0"/>
              <a:t>. The title is suggestive of his divine presence and watchfulness ("Behold the Bridegroom comes in the middle of the night...") during </a:t>
            </a:r>
            <a:r>
              <a:rPr lang="en-US" dirty="0">
                <a:hlinkClick r:id="rId5" action="ppaction://hlinkfile" tooltip="Holy Week"/>
              </a:rPr>
              <a:t>Holy Week</a:t>
            </a:r>
            <a:r>
              <a:rPr lang="en-US" dirty="0"/>
              <a:t> and his selfless love for his Bride, the </a:t>
            </a:r>
            <a:r>
              <a:rPr lang="en-US" dirty="0">
                <a:hlinkClick r:id="rId6" action="ppaction://hlinkfile" tooltip="Church"/>
              </a:rPr>
              <a:t>Church</a:t>
            </a:r>
            <a:r>
              <a:rPr lang="en-US" dirty="0"/>
              <a:t>. </a:t>
            </a:r>
          </a:p>
          <a:p>
            <a:pPr algn="l" rtl="0"/>
            <a:r>
              <a:rPr lang="en-US" dirty="0"/>
              <a:t>The </a:t>
            </a:r>
            <a:r>
              <a:rPr lang="en-US" b="1" dirty="0"/>
              <a:t>Bridegroom</a:t>
            </a:r>
            <a:r>
              <a:rPr lang="en-US" dirty="0"/>
              <a:t> is also the name given to the central icon used in Bridegroom Matins. The Bridegroom icon and service is also commonly known in the Greek tradition as </a:t>
            </a:r>
            <a:r>
              <a:rPr lang="en-US" b="1" dirty="0"/>
              <a:t>O </a:t>
            </a:r>
            <a:r>
              <a:rPr lang="en-US" b="1" dirty="0" err="1"/>
              <a:t>Nymphios</a:t>
            </a:r>
            <a:r>
              <a:rPr lang="en-US" dirty="0"/>
              <a:t>.</a:t>
            </a:r>
          </a:p>
          <a:p>
            <a:pPr algn="l" rtl="0"/>
            <a:r>
              <a:rPr lang="en-US" dirty="0"/>
              <a:t>The icon depicts Christ as the Bridegroom of the </a:t>
            </a:r>
            <a:r>
              <a:rPr lang="en-US" dirty="0">
                <a:hlinkClick r:id="rId6" action="ppaction://hlinkfile" tooltip="Church"/>
              </a:rPr>
              <a:t>Church</a:t>
            </a:r>
            <a:r>
              <a:rPr lang="en-US" dirty="0"/>
              <a:t>, bearing the marks of his suffering, yet preparing the way for a marriage feast in his Kingdom. He is dressed in the icon according to the mockery of the Roman guards just prior to his crucifixion. </a:t>
            </a:r>
          </a:p>
          <a:p>
            <a:pPr algn="l" rtl="0"/>
            <a:r>
              <a:rPr lang="en-US" dirty="0"/>
              <a:t>The crowns - a symbol of his marriage to the </a:t>
            </a:r>
            <a:r>
              <a:rPr lang="en-US" dirty="0">
                <a:hlinkClick r:id="rId6" action="ppaction://hlinkfile" tooltip="Church"/>
              </a:rPr>
              <a:t>Church</a:t>
            </a:r>
            <a:r>
              <a:rPr lang="en-US" dirty="0"/>
              <a:t>. </a:t>
            </a:r>
          </a:p>
          <a:p>
            <a:pPr algn="l" rtl="0"/>
            <a:r>
              <a:rPr lang="en-US" dirty="0"/>
              <a:t>The rope - a symbol of bondage to sin, death and corruption which was loosed with Christ's death on the Cross. </a:t>
            </a:r>
          </a:p>
          <a:p>
            <a:pPr algn="l" rtl="0"/>
            <a:r>
              <a:rPr lang="en-US" i="0" dirty="0"/>
              <a:t>The reed </a:t>
            </a:r>
            <a:r>
              <a:rPr lang="en-US" dirty="0"/>
              <a:t>- a symbol of his humility; God rules his kingdom with </a:t>
            </a:r>
            <a:r>
              <a:rPr lang="en-US"/>
              <a:t>humility.</a:t>
            </a:r>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57E2A010-36B3-4A74-A025-57095CA56278}"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36</a:t>
            </a:fld>
            <a:endParaRPr kumimoji="0" lang="he-IL"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497354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he-IL" dirty="0"/>
              <a:t>אם ככה, גם בימינו,</a:t>
            </a:r>
            <a:r>
              <a:rPr lang="he-IL" baseline="0" dirty="0"/>
              <a:t> כמו בתקופה הביזנטית, רוב עולי הרגל 'נאלצים להסתפק' במזכרות ברכה.</a:t>
            </a:r>
          </a:p>
          <a:p>
            <a:r>
              <a:rPr lang="he-IL" baseline="0" dirty="0"/>
              <a:t>את המזכרות הללו קונים בחנויות בדרך כלל, ואפשר לקדש אותן על ידי מגע עם קברו של ישוע, או אבן המשיחה.</a:t>
            </a:r>
            <a:endParaRPr lang="he-IL" dirty="0"/>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B6F536A5-53FB-45B0-A5F7-FCD4C623E016}" type="slidenum">
              <a:rPr kumimoji="0" lang="he-IL"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40</a:t>
            </a:fld>
            <a:endParaRPr kumimoji="0" lang="he-IL"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798809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9117270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pPr/>
              <a:t>9/21/2020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80915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040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16993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21731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51068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38760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1327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1846744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72229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1548296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9/21/2020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0547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9/21/2020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6378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9/21/2020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43394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9/21/2020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44541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9/21/2020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24690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96DFF08F-DC6B-4601-B491-B0F83F6DD2DA}" type="datetimeFigureOut">
              <a:rPr lang="en-US" smtClean="0"/>
              <a:t>9/21/2020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02452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96DFF08F-DC6B-4601-B491-B0F83F6DD2DA}" type="datetimeFigureOut">
              <a:rPr lang="en-US" smtClean="0"/>
              <a:pPr/>
              <a:t>9/21/2020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51032064"/>
      </p:ext>
    </p:extLst>
  </p:cSld>
  <p:clrMap bg1="dk1" tx1="lt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l" defTabSz="457200" rtl="1"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r" defTabSz="457200" rtl="1"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r" defTabSz="457200" rtl="1"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r" defTabSz="457200" rtl="1"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r" defTabSz="457200" rtl="1"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r" defTabSz="457200" rtl="1"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r" defTabSz="457200" rtl="1"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r" defTabSz="457200" rtl="1"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r" defTabSz="457200" rtl="1"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http://www.facebook.com/jcjcr.org/" TargetMode="External"/><Relationship Id="rId4" Type="http://schemas.openxmlformats.org/officeDocument/2006/relationships/hyperlink" Target="mailto:hanab@jcjcr.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hyperlink" Target="https://rossingcenter.org/christianitys/" TargetMode="External"/><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w3eAJYwj3xs"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cwQJUFprj8w" TargetMode="External"/><Relationship Id="rId2" Type="http://schemas.openxmlformats.org/officeDocument/2006/relationships/hyperlink" Target="https://www.youtube.com/watch?v=C9xITT8r7Xo" TargetMode="External"/><Relationship Id="rId1" Type="http://schemas.openxmlformats.org/officeDocument/2006/relationships/slideLayout" Target="../slideLayouts/slideLayout2.xml"/><Relationship Id="rId6" Type="http://schemas.openxmlformats.org/officeDocument/2006/relationships/hyperlink" Target="https://www.youtube.com/watch?v=zMWZ_CF5CT0" TargetMode="External"/><Relationship Id="rId5" Type="http://schemas.openxmlformats.org/officeDocument/2006/relationships/hyperlink" Target="https://www.youtube.com/watch?v=iM7LB57MhCg" TargetMode="External"/><Relationship Id="rId4" Type="http://schemas.openxmlformats.org/officeDocument/2006/relationships/hyperlink" Target="https://www.youtube.com/watch?v=o_ZXseJktSo"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3" Type="http://schemas.openxmlformats.org/officeDocument/2006/relationships/hyperlink" Target="https://www.facebook.com/jcjcr.org/posts/3074230285950500" TargetMode="External"/><Relationship Id="rId2" Type="http://schemas.openxmlformats.org/officeDocument/2006/relationships/hyperlink" Target="https://en.wikisource.org/wiki/The_Status_Quo_in_the_Holy_Places" TargetMode="External"/><Relationship Id="rId1" Type="http://schemas.openxmlformats.org/officeDocument/2006/relationships/slideLayout" Target="../slideLayouts/slideLayout2.xml"/><Relationship Id="rId4" Type="http://schemas.openxmlformats.org/officeDocument/2006/relationships/hyperlink" Target="https://www.facebook.com/jcjcr.org/posts/3106998502673678"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s://docs.google.com/document/d/1TZ4HzKPflqqILerGcksOzeuQrjQh-CbHH35XEuMBqfE/edit?usp=sharing" TargetMode="Externa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3296" y="5273817"/>
            <a:ext cx="3471411" cy="160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r>
              <a:rPr lang="en-US" dirty="0" err="1" smtClean="0"/>
              <a:t>xhur</a:t>
            </a:r>
            <a:endParaRPr lang="he-IL" dirty="0"/>
          </a:p>
        </p:txBody>
      </p:sp>
      <p:sp>
        <p:nvSpPr>
          <p:cNvPr id="3" name="Subtitle 2"/>
          <p:cNvSpPr>
            <a:spLocks noGrp="1"/>
          </p:cNvSpPr>
          <p:nvPr>
            <p:ph type="subTitle" idx="1"/>
          </p:nvPr>
        </p:nvSpPr>
        <p:spPr>
          <a:xfrm>
            <a:off x="1108460" y="262575"/>
            <a:ext cx="9961326" cy="2406484"/>
          </a:xfrm>
        </p:spPr>
        <p:txBody>
          <a:bodyPr>
            <a:noAutofit/>
          </a:bodyPr>
          <a:lstStyle/>
          <a:p>
            <a:r>
              <a:rPr lang="he-IL" sz="3800" dirty="0" smtClean="0">
                <a:solidFill>
                  <a:schemeClr val="accent1">
                    <a:lumMod val="40000"/>
                    <a:lumOff val="60000"/>
                  </a:schemeClr>
                </a:solidFill>
              </a:rPr>
              <a:t>סיור בכנסיית הקבר</a:t>
            </a:r>
          </a:p>
          <a:p>
            <a:r>
              <a:rPr lang="he-IL" sz="3800" dirty="0" smtClean="0">
                <a:solidFill>
                  <a:schemeClr val="accent1">
                    <a:lumMod val="40000"/>
                    <a:lumOff val="60000"/>
                  </a:schemeClr>
                </a:solidFill>
              </a:rPr>
              <a:t>במסגרת הקורס: </a:t>
            </a:r>
            <a:r>
              <a:rPr lang="he-IL" sz="3800" b="1" dirty="0" smtClean="0">
                <a:solidFill>
                  <a:schemeClr val="accent1">
                    <a:lumMod val="40000"/>
                    <a:lumOff val="60000"/>
                  </a:schemeClr>
                </a:solidFill>
                <a:effectLst/>
              </a:rPr>
              <a:t>מהר </a:t>
            </a:r>
            <a:r>
              <a:rPr lang="he-IL" sz="3800" b="1" dirty="0">
                <a:solidFill>
                  <a:schemeClr val="accent1">
                    <a:lumMod val="40000"/>
                    <a:lumOff val="60000"/>
                  </a:schemeClr>
                </a:solidFill>
                <a:effectLst/>
              </a:rPr>
              <a:t>הבית לגבעת הגולגותא</a:t>
            </a:r>
          </a:p>
          <a:p>
            <a:r>
              <a:rPr lang="he-IL" sz="3800" b="1" dirty="0" smtClean="0">
                <a:solidFill>
                  <a:schemeClr val="accent3">
                    <a:lumMod val="60000"/>
                    <a:lumOff val="40000"/>
                  </a:schemeClr>
                </a:solidFill>
              </a:rPr>
              <a:t>יד בן צבי</a:t>
            </a:r>
            <a:endParaRPr lang="he-IL" sz="3800" b="1" dirty="0">
              <a:solidFill>
                <a:schemeClr val="accent3">
                  <a:lumMod val="60000"/>
                  <a:lumOff val="40000"/>
                </a:schemeClr>
              </a:solidFil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54" y="5273817"/>
            <a:ext cx="2906448" cy="160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2792629" y="5481938"/>
            <a:ext cx="6634458" cy="173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cs typeface="Times New Roman" panose="02020603050405020304" pitchFamily="18"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cs typeface="Times New Roman" panose="02020603050405020304" pitchFamily="18"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cs typeface="Times New Roman" panose="02020603050405020304" pitchFamily="18"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cs typeface="Times New Roman" panose="02020603050405020304" pitchFamily="18"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cs typeface="Times New Roman" panose="02020603050405020304" pitchFamily="18" charset="0"/>
              </a:defRPr>
            </a:lvl5pPr>
            <a:lvl6pPr marL="2514600" indent="-228600" algn="l" rtl="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cs typeface="Times New Roman" panose="02020603050405020304" pitchFamily="18" charset="0"/>
              </a:defRPr>
            </a:lvl6pPr>
            <a:lvl7pPr marL="2971800" indent="-228600" algn="l" rtl="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cs typeface="Times New Roman" panose="02020603050405020304" pitchFamily="18" charset="0"/>
              </a:defRPr>
            </a:lvl7pPr>
            <a:lvl8pPr marL="3429000" indent="-228600" algn="l" rtl="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cs typeface="Times New Roman" panose="02020603050405020304" pitchFamily="18" charset="0"/>
              </a:defRPr>
            </a:lvl8pPr>
            <a:lvl9pPr marL="3886200" indent="-228600" algn="l" rtl="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cs typeface="Times New Roman" panose="02020603050405020304" pitchFamily="18" charset="0"/>
              </a:defRPr>
            </a:lvl9pPr>
          </a:lstStyle>
          <a:p>
            <a:pPr algn="ctr">
              <a:spcBef>
                <a:spcPct val="50000"/>
              </a:spcBef>
              <a:buFontTx/>
              <a:buNone/>
            </a:pPr>
            <a:r>
              <a:rPr lang="he-IL" altLang="he-IL" sz="2000" dirty="0">
                <a:solidFill>
                  <a:schemeClr val="tx1"/>
                </a:solidFill>
                <a:latin typeface="Arial" panose="020B0604020202020204" pitchFamily="34" charset="0"/>
                <a:cs typeface="Arial" panose="020B0604020202020204" pitchFamily="34" charset="0"/>
              </a:rPr>
              <a:t>חנה בנדקובסקי</a:t>
            </a:r>
            <a:endParaRPr lang="en-US" altLang="he-IL" sz="2000" dirty="0">
              <a:solidFill>
                <a:schemeClr val="tx1"/>
              </a:solidFill>
              <a:latin typeface="Arial" panose="020B0604020202020204" pitchFamily="34" charset="0"/>
              <a:cs typeface="Arial" panose="020B0604020202020204" pitchFamily="34" charset="0"/>
            </a:endParaRPr>
          </a:p>
          <a:p>
            <a:pPr algn="ctr">
              <a:spcBef>
                <a:spcPct val="50000"/>
              </a:spcBef>
              <a:buFontTx/>
              <a:buNone/>
            </a:pPr>
            <a:r>
              <a:rPr lang="en-US" altLang="he-IL" sz="2000" dirty="0" smtClean="0">
                <a:solidFill>
                  <a:schemeClr val="tx1"/>
                </a:solidFill>
                <a:latin typeface="Arial" panose="020B0604020202020204" pitchFamily="34" charset="0"/>
                <a:cs typeface="Arial" panose="020B0604020202020204" pitchFamily="34" charset="0"/>
                <a:hlinkClick r:id="rId4"/>
              </a:rPr>
              <a:t> hanab@jcjcr.org</a:t>
            </a:r>
            <a:endParaRPr lang="en-US" altLang="he-IL" sz="2000" dirty="0">
              <a:solidFill>
                <a:schemeClr val="tx1"/>
              </a:solidFill>
              <a:latin typeface="Arial" panose="020B0604020202020204" pitchFamily="34" charset="0"/>
              <a:cs typeface="Arial" panose="020B0604020202020204" pitchFamily="34" charset="0"/>
            </a:endParaRPr>
          </a:p>
          <a:p>
            <a:pPr algn="ctr">
              <a:spcBef>
                <a:spcPct val="50000"/>
              </a:spcBef>
              <a:buFontTx/>
              <a:buNone/>
            </a:pPr>
            <a:r>
              <a:rPr lang="en-US" altLang="he-IL" sz="2000" dirty="0">
                <a:solidFill>
                  <a:srgbClr val="C00000"/>
                </a:solidFill>
                <a:hlinkClick r:id="rId5"/>
              </a:rPr>
              <a:t>www.facebook.com/jcjcr.org/</a:t>
            </a:r>
            <a:endParaRPr lang="en-US" altLang="he-IL" sz="2000" dirty="0">
              <a:solidFill>
                <a:srgbClr val="C00000"/>
              </a:solidFill>
              <a:latin typeface="Arial" panose="020B0604020202020204" pitchFamily="34" charset="0"/>
              <a:cs typeface="Arial" panose="020B0604020202020204" pitchFamily="34" charset="0"/>
            </a:endParaRPr>
          </a:p>
          <a:p>
            <a:pPr algn="ctr">
              <a:spcBef>
                <a:spcPct val="50000"/>
              </a:spcBef>
              <a:buFontTx/>
              <a:buNone/>
            </a:pPr>
            <a:endParaRPr lang="en-US" altLang="he-IL" sz="1800" dirty="0">
              <a:solidFill>
                <a:schemeClr val="tx1"/>
              </a:solidFill>
              <a:latin typeface="Arial" panose="020B0604020202020204" pitchFamily="34" charset="0"/>
              <a:cs typeface="Arial" panose="020B0604020202020204" pitchFamily="34" charset="0"/>
            </a:endParaRPr>
          </a:p>
        </p:txBody>
      </p:sp>
      <p:pic>
        <p:nvPicPr>
          <p:cNvPr id="7" name="Picture 14" descr="×ª××× ×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8922" y="2381405"/>
            <a:ext cx="5404477" cy="304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891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384" y="134816"/>
            <a:ext cx="5435233" cy="1905000"/>
          </a:xfrm>
        </p:spPr>
        <p:txBody>
          <a:bodyPr/>
          <a:lstStyle/>
          <a:p>
            <a:pPr algn="r"/>
            <a:r>
              <a:rPr lang="he-IL" dirty="0" smtClean="0"/>
              <a:t>הפטריארכיה היוונית אורתודוכסית</a:t>
            </a:r>
            <a:endParaRPr lang="he-IL" dirty="0"/>
          </a:p>
        </p:txBody>
      </p:sp>
      <p:sp>
        <p:nvSpPr>
          <p:cNvPr id="3" name="Content Placeholder 2"/>
          <p:cNvSpPr>
            <a:spLocks noGrp="1"/>
          </p:cNvSpPr>
          <p:nvPr>
            <p:ph idx="1"/>
          </p:nvPr>
        </p:nvSpPr>
        <p:spPr/>
        <p:txBody>
          <a:bodyPr/>
          <a:lstStyle/>
          <a:p>
            <a:endParaRPr lang="he-IL"/>
          </a:p>
        </p:txBody>
      </p:sp>
      <p:pic>
        <p:nvPicPr>
          <p:cNvPr id="4" name="Picture 2" descr="הרובע הנוצרי בעיר העתיקה בירושלי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0" y="237987"/>
            <a:ext cx="5613520" cy="643903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H="1" flipV="1">
            <a:off x="9085385" y="5638800"/>
            <a:ext cx="93784" cy="398585"/>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592813" y="4232031"/>
            <a:ext cx="891156" cy="310010"/>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8604739" y="4524375"/>
            <a:ext cx="93784" cy="398585"/>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8698523" y="4999160"/>
            <a:ext cx="416170" cy="686534"/>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Down Arrow 12"/>
          <p:cNvSpPr/>
          <p:nvPr/>
        </p:nvSpPr>
        <p:spPr>
          <a:xfrm>
            <a:off x="9024632" y="2039816"/>
            <a:ext cx="424167" cy="250222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194" name="Picture 2" descr="THE FEAST OF SAINTS CONSTANTINE AND HELEN AT THE PATRIARCH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4" y="2032580"/>
            <a:ext cx="6289797" cy="471734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Greek Orthodox Church of Jerusalem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4176" y="407001"/>
            <a:ext cx="1994755" cy="201381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oly Sepulchre fl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2813" y="529881"/>
            <a:ext cx="2898767" cy="193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93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1000"/>
                                        <p:tgtEl>
                                          <p:spTgt spid="9"/>
                                        </p:tgtEl>
                                      </p:cBhvr>
                                    </p:animEffect>
                                  </p:childTnLst>
                                </p:cTn>
                              </p:par>
                            </p:childTnLst>
                          </p:cTn>
                        </p:par>
                        <p:par>
                          <p:cTn id="12" fill="hold">
                            <p:stCondLst>
                              <p:cond delay="2000"/>
                            </p:stCondLst>
                            <p:childTnLst>
                              <p:par>
                                <p:cTn id="13" presetID="1" presetClass="entr" presetSubtype="0" fill="hold" nodeType="afterEffect">
                                  <p:stCondLst>
                                    <p:cond delay="1000"/>
                                  </p:stCondLst>
                                  <p:childTnLst>
                                    <p:set>
                                      <p:cBhvr>
                                        <p:cTn id="14" dur="1" fill="hold">
                                          <p:stCondLst>
                                            <p:cond delay="0"/>
                                          </p:stCondLst>
                                        </p:cTn>
                                        <p:tgtEl>
                                          <p:spTgt spid="8196"/>
                                        </p:tgtEl>
                                        <p:attrNameLst>
                                          <p:attrName>style.visibility</p:attrName>
                                        </p:attrNameLst>
                                      </p:cBhvr>
                                      <p:to>
                                        <p:strVal val="visible"/>
                                      </p:to>
                                    </p:set>
                                  </p:childTnLst>
                                </p:cTn>
                              </p:par>
                            </p:childTnLst>
                          </p:cTn>
                        </p:par>
                        <p:par>
                          <p:cTn id="15" fill="hold">
                            <p:stCondLst>
                              <p:cond delay="3000"/>
                            </p:stCondLst>
                            <p:childTnLst>
                              <p:par>
                                <p:cTn id="16" presetID="1" presetClass="entr" presetSubtype="0" fill="hold" nodeType="afterEffect">
                                  <p:stCondLst>
                                    <p:cond delay="1000"/>
                                  </p:stCondLst>
                                  <p:childTnLst>
                                    <p:set>
                                      <p:cBhvr>
                                        <p:cTn id="17" dur="1" fill="hold">
                                          <p:stCondLst>
                                            <p:cond delay="0"/>
                                          </p:stCondLst>
                                        </p:cTn>
                                        <p:tgtEl>
                                          <p:spTgt spid="8198"/>
                                        </p:tgtEl>
                                        <p:attrNameLst>
                                          <p:attrName>style.visibility</p:attrName>
                                        </p:attrNameLst>
                                      </p:cBhvr>
                                      <p:to>
                                        <p:strVal val="visible"/>
                                      </p:to>
                                    </p:set>
                                  </p:childTnLst>
                                </p:cTn>
                              </p:par>
                            </p:childTnLst>
                          </p:cTn>
                        </p:par>
                        <p:par>
                          <p:cTn id="18" fill="hold">
                            <p:stCondLst>
                              <p:cond delay="4000"/>
                            </p:stCondLst>
                            <p:childTnLst>
                              <p:par>
                                <p:cTn id="19" presetID="22" presetClass="entr" presetSubtype="1" fill="hold" grpId="0" nodeType="afterEffect">
                                  <p:stCondLst>
                                    <p:cond delay="100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par>
                                <p:cTn id="22" presetID="1" presetClass="entr" presetSubtype="0" fill="hold" nodeType="withEffect">
                                  <p:stCondLst>
                                    <p:cond delay="1000"/>
                                  </p:stCondLst>
                                  <p:childTnLst>
                                    <p:set>
                                      <p:cBhvr>
                                        <p:cTn id="23" dur="1" fill="hold">
                                          <p:stCondLst>
                                            <p:cond delay="0"/>
                                          </p:stCondLst>
                                        </p:cTn>
                                        <p:tgtEl>
                                          <p:spTgt spid="8194"/>
                                        </p:tgtEl>
                                        <p:attrNameLst>
                                          <p:attrName>style.visibility</p:attrName>
                                        </p:attrNameLst>
                                      </p:cBhvr>
                                      <p:to>
                                        <p:strVal val="visible"/>
                                      </p:to>
                                    </p:set>
                                  </p:childTnLst>
                                </p:cTn>
                              </p:par>
                              <p:par>
                                <p:cTn id="24" presetID="1" presetClass="entr" presetSubtype="0" fill="hold" grpId="0" nodeType="withEffect">
                                  <p:stCondLst>
                                    <p:cond delay="100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smtClean="0"/>
              <a:t>רחוב הנוצרים, שוק המזכרות</a:t>
            </a:r>
            <a:endParaRPr lang="he-IL" dirty="0"/>
          </a:p>
        </p:txBody>
      </p:sp>
      <p:sp>
        <p:nvSpPr>
          <p:cNvPr id="3" name="Content Placeholder 2"/>
          <p:cNvSpPr>
            <a:spLocks noGrp="1"/>
          </p:cNvSpPr>
          <p:nvPr>
            <p:ph idx="1"/>
          </p:nvPr>
        </p:nvSpPr>
        <p:spPr/>
        <p:txBody>
          <a:bodyPr/>
          <a:lstStyle/>
          <a:p>
            <a:endParaRPr lang="he-IL"/>
          </a:p>
        </p:txBody>
      </p:sp>
      <p:pic>
        <p:nvPicPr>
          <p:cNvPr id="4" name="Picture 2" descr="הרובע הנוצרי בעיר העתיקה בירושלי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0" y="237987"/>
            <a:ext cx="5613520" cy="643903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H="1" flipV="1">
            <a:off x="9085385" y="5638800"/>
            <a:ext cx="93784" cy="398585"/>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199077" y="3997569"/>
            <a:ext cx="0" cy="726098"/>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592813" y="4232031"/>
            <a:ext cx="938049" cy="310010"/>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8604739" y="4524375"/>
            <a:ext cx="93784" cy="398585"/>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8698523" y="4999160"/>
            <a:ext cx="416170" cy="686534"/>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8604739" y="4005954"/>
            <a:ext cx="1537768" cy="544471"/>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57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1000"/>
                                        <p:tgtEl>
                                          <p:spTgt spid="18"/>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3" name="Content Placeholder 2"/>
          <p:cNvSpPr>
            <a:spLocks noGrp="1"/>
          </p:cNvSpPr>
          <p:nvPr>
            <p:ph idx="1"/>
          </p:nvPr>
        </p:nvSpPr>
        <p:spPr/>
        <p:txBody>
          <a:bodyPr/>
          <a:lstStyle/>
          <a:p>
            <a:endParaRPr lang="he-IL"/>
          </a:p>
        </p:txBody>
      </p:sp>
      <p:pic>
        <p:nvPicPr>
          <p:cNvPr id="2050" name="Picture 2" descr="Old City Market | Old City Market, Jerusalem, Israel. Photo:… | Flic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272" y="321390"/>
            <a:ext cx="9391139" cy="6245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6689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Amazon.com: Holy Land souvenir 4 bottle set with a handmade Olivewood  Crucifix including Holy Earth from Jerusalem, Holy Olive Oil from  Bethlehem, Holy Earth from Jerusalem, Holy Oil from Bethlehen, Holy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107" y="1863696"/>
            <a:ext cx="6355394" cy="47308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he-IL" dirty="0"/>
          </a:p>
        </p:txBody>
      </p:sp>
      <p:pic>
        <p:nvPicPr>
          <p:cNvPr id="9218" name="Picture 2" descr="5 Beeswax 33 Candles Blessed And Lited In Holy Sepulchre image 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567" y="351691"/>
            <a:ext cx="4011044" cy="58448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11969" y="549783"/>
            <a:ext cx="2389466" cy="646331"/>
          </a:xfrm>
          <a:prstGeom prst="rect">
            <a:avLst/>
          </a:prstGeom>
          <a:noFill/>
        </p:spPr>
        <p:txBody>
          <a:bodyPr wrap="square" rtlCol="1">
            <a:spAutoFit/>
          </a:bodyPr>
          <a:lstStyle/>
          <a:p>
            <a:pPr algn="r" rtl="1"/>
            <a:r>
              <a:rPr lang="he-IL" dirty="0" smtClean="0"/>
              <a:t>33 נרות כגילו של ישוע כשנצלב</a:t>
            </a:r>
            <a:endParaRPr lang="he-IL" dirty="0"/>
          </a:p>
        </p:txBody>
      </p:sp>
      <p:pic>
        <p:nvPicPr>
          <p:cNvPr id="9220" name="Picture 4" descr="Frankincense - One of the most well regarded of the ancient incenses -  Vigorbuddy.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5232" y="3919196"/>
            <a:ext cx="4136204" cy="26062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62020" y="3473665"/>
            <a:ext cx="2600481" cy="369332"/>
          </a:xfrm>
          <a:prstGeom prst="rect">
            <a:avLst/>
          </a:prstGeom>
          <a:noFill/>
        </p:spPr>
        <p:txBody>
          <a:bodyPr wrap="square" rtlCol="1">
            <a:spAutoFit/>
          </a:bodyPr>
          <a:lstStyle/>
          <a:p>
            <a:pPr algn="r" rtl="1"/>
            <a:r>
              <a:rPr lang="he-IL" dirty="0" smtClean="0"/>
              <a:t>קטורת</a:t>
            </a:r>
            <a:endParaRPr lang="he-IL" dirty="0"/>
          </a:p>
        </p:txBody>
      </p:sp>
      <p:sp>
        <p:nvSpPr>
          <p:cNvPr id="14" name="TextBox 13"/>
          <p:cNvSpPr txBox="1"/>
          <p:nvPr/>
        </p:nvSpPr>
        <p:spPr>
          <a:xfrm>
            <a:off x="0" y="3402457"/>
            <a:ext cx="1711569" cy="369332"/>
          </a:xfrm>
          <a:prstGeom prst="rect">
            <a:avLst/>
          </a:prstGeom>
          <a:noFill/>
        </p:spPr>
        <p:txBody>
          <a:bodyPr wrap="square" rtlCol="1">
            <a:spAutoFit/>
          </a:bodyPr>
          <a:lstStyle/>
          <a:p>
            <a:endParaRPr lang="he-IL" dirty="0"/>
          </a:p>
        </p:txBody>
      </p:sp>
      <p:sp>
        <p:nvSpPr>
          <p:cNvPr id="9" name="Line Callout 1 8"/>
          <p:cNvSpPr/>
          <p:nvPr/>
        </p:nvSpPr>
        <p:spPr>
          <a:xfrm>
            <a:off x="95920" y="2935055"/>
            <a:ext cx="1031261" cy="750138"/>
          </a:xfrm>
          <a:prstGeom prst="borderCallout1">
            <a:avLst>
              <a:gd name="adj1" fmla="val 57820"/>
              <a:gd name="adj2" fmla="val 112165"/>
              <a:gd name="adj3" fmla="val 264090"/>
              <a:gd name="adj4" fmla="val 256091"/>
            </a:avLst>
          </a:prstGeom>
          <a:solidFill>
            <a:srgbClr val="CC66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t>מים מהירדן</a:t>
            </a:r>
            <a:endParaRPr lang="he-IL" dirty="0"/>
          </a:p>
        </p:txBody>
      </p:sp>
      <p:sp>
        <p:nvSpPr>
          <p:cNvPr id="21" name="Line Callout 1 20"/>
          <p:cNvSpPr/>
          <p:nvPr/>
        </p:nvSpPr>
        <p:spPr>
          <a:xfrm>
            <a:off x="113515" y="3775123"/>
            <a:ext cx="1031261" cy="750138"/>
          </a:xfrm>
          <a:prstGeom prst="borderCallout1">
            <a:avLst>
              <a:gd name="adj1" fmla="val 57820"/>
              <a:gd name="adj2" fmla="val 112165"/>
              <a:gd name="adj3" fmla="val 250025"/>
              <a:gd name="adj4" fmla="val 336802"/>
            </a:avLst>
          </a:prstGeom>
          <a:solidFill>
            <a:srgbClr val="CC66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700" dirty="0" smtClean="0"/>
              <a:t>אדמה מירושלים</a:t>
            </a:r>
            <a:endParaRPr lang="he-IL" sz="1700" dirty="0"/>
          </a:p>
        </p:txBody>
      </p:sp>
      <p:sp>
        <p:nvSpPr>
          <p:cNvPr id="22" name="Line Callout 1 21"/>
          <p:cNvSpPr/>
          <p:nvPr/>
        </p:nvSpPr>
        <p:spPr>
          <a:xfrm>
            <a:off x="5063151" y="1677658"/>
            <a:ext cx="1031261" cy="750138"/>
          </a:xfrm>
          <a:prstGeom prst="borderCallout1">
            <a:avLst>
              <a:gd name="adj1" fmla="val 57820"/>
              <a:gd name="adj2" fmla="val 112165"/>
              <a:gd name="adj3" fmla="val 504760"/>
              <a:gd name="adj4" fmla="val 107174"/>
            </a:avLst>
          </a:prstGeom>
          <a:solidFill>
            <a:srgbClr val="CC66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700" dirty="0" smtClean="0"/>
              <a:t>אבן מירושלים</a:t>
            </a:r>
            <a:endParaRPr lang="he-IL" sz="1700" dirty="0"/>
          </a:p>
        </p:txBody>
      </p:sp>
      <p:sp>
        <p:nvSpPr>
          <p:cNvPr id="23" name="Line Callout 1 22"/>
          <p:cNvSpPr/>
          <p:nvPr/>
        </p:nvSpPr>
        <p:spPr>
          <a:xfrm>
            <a:off x="110151" y="4617594"/>
            <a:ext cx="1031261" cy="750138"/>
          </a:xfrm>
          <a:prstGeom prst="borderCallout1">
            <a:avLst>
              <a:gd name="adj1" fmla="val 57820"/>
              <a:gd name="adj2" fmla="val 112165"/>
              <a:gd name="adj3" fmla="val 171886"/>
              <a:gd name="adj4" fmla="val 382273"/>
            </a:avLst>
          </a:prstGeom>
          <a:solidFill>
            <a:srgbClr val="CC66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700" dirty="0" smtClean="0"/>
              <a:t>שמן מבית לחם</a:t>
            </a:r>
            <a:endParaRPr lang="he-IL" sz="1700" dirty="0"/>
          </a:p>
        </p:txBody>
      </p:sp>
      <p:sp>
        <p:nvSpPr>
          <p:cNvPr id="24" name="Line Callout 1 23"/>
          <p:cNvSpPr/>
          <p:nvPr/>
        </p:nvSpPr>
        <p:spPr>
          <a:xfrm>
            <a:off x="95919" y="5460065"/>
            <a:ext cx="1031261" cy="750138"/>
          </a:xfrm>
          <a:prstGeom prst="borderCallout1">
            <a:avLst>
              <a:gd name="adj1" fmla="val 57820"/>
              <a:gd name="adj2" fmla="val 112165"/>
              <a:gd name="adj3" fmla="val 70304"/>
              <a:gd name="adj4" fmla="val 460710"/>
            </a:avLst>
          </a:prstGeom>
          <a:solidFill>
            <a:srgbClr val="CC66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700" dirty="0" smtClean="0"/>
              <a:t>קטורת מירושלים</a:t>
            </a:r>
            <a:endParaRPr lang="he-IL" sz="1700" dirty="0"/>
          </a:p>
        </p:txBody>
      </p:sp>
      <p:pic>
        <p:nvPicPr>
          <p:cNvPr id="9224" name="Picture 8" descr="Crown Of Thorns From The Holy Land of Bethlehem | Three Arches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1896" y="204505"/>
            <a:ext cx="6538319" cy="653831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684585" y="549783"/>
            <a:ext cx="6095999" cy="461665"/>
          </a:xfrm>
          <a:prstGeom prst="rect">
            <a:avLst/>
          </a:prstGeom>
          <a:noFill/>
        </p:spPr>
        <p:txBody>
          <a:bodyPr wrap="square" rtlCol="1">
            <a:spAutoFit/>
          </a:bodyPr>
          <a:lstStyle/>
          <a:p>
            <a:pPr algn="ctr"/>
            <a:r>
              <a:rPr lang="he-IL" sz="2400" dirty="0" smtClean="0">
                <a:solidFill>
                  <a:srgbClr val="002060"/>
                </a:solidFill>
              </a:rPr>
              <a:t>כתר קוצים </a:t>
            </a:r>
            <a:endParaRPr lang="he-IL" sz="2400" dirty="0">
              <a:solidFill>
                <a:srgbClr val="002060"/>
              </a:solidFill>
            </a:endParaRPr>
          </a:p>
        </p:txBody>
      </p:sp>
    </p:spTree>
    <p:extLst>
      <p:ext uri="{BB962C8B-B14F-4D97-AF65-F5344CB8AC3E}">
        <p14:creationId xmlns:p14="http://schemas.microsoft.com/office/powerpoint/2010/main" val="241075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22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nodePh="1">
                                  <p:stCondLst>
                                    <p:cond delay="0"/>
                                  </p:stCondLst>
                                  <p:endCondLst>
                                    <p:cond evt="begin" delay="0">
                                      <p:tn val="25"/>
                                    </p:cond>
                                  </p:end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2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224"/>
                                        </p:tgtEl>
                                        <p:attrNameLst>
                                          <p:attrName>style.visibility</p:attrName>
                                        </p:attrNameLst>
                                      </p:cBhvr>
                                      <p:to>
                                        <p:strVal val="visible"/>
                                      </p:to>
                                    </p:set>
                                    <p:anim calcmode="lin" valueType="num">
                                      <p:cBhvr>
                                        <p:cTn id="33" dur="1000" fill="hold"/>
                                        <p:tgtEl>
                                          <p:spTgt spid="9224"/>
                                        </p:tgtEl>
                                        <p:attrNameLst>
                                          <p:attrName>ppt_w</p:attrName>
                                        </p:attrNameLst>
                                      </p:cBhvr>
                                      <p:tavLst>
                                        <p:tav tm="0">
                                          <p:val>
                                            <p:fltVal val="0"/>
                                          </p:val>
                                        </p:tav>
                                        <p:tav tm="100000">
                                          <p:val>
                                            <p:strVal val="#ppt_w"/>
                                          </p:val>
                                        </p:tav>
                                      </p:tavLst>
                                    </p:anim>
                                    <p:anim calcmode="lin" valueType="num">
                                      <p:cBhvr>
                                        <p:cTn id="34" dur="1000" fill="hold"/>
                                        <p:tgtEl>
                                          <p:spTgt spid="9224"/>
                                        </p:tgtEl>
                                        <p:attrNameLst>
                                          <p:attrName>ppt_h</p:attrName>
                                        </p:attrNameLst>
                                      </p:cBhvr>
                                      <p:tavLst>
                                        <p:tav tm="0">
                                          <p:val>
                                            <p:fltVal val="0"/>
                                          </p:val>
                                        </p:tav>
                                        <p:tav tm="100000">
                                          <p:val>
                                            <p:strVal val="#ppt_h"/>
                                          </p:val>
                                        </p:tav>
                                      </p:tavLst>
                                    </p:anim>
                                    <p:animEffect transition="in" filter="fade">
                                      <p:cBhvr>
                                        <p:cTn id="35" dur="1000"/>
                                        <p:tgtEl>
                                          <p:spTgt spid="9224"/>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000" fill="hold"/>
                                        <p:tgtEl>
                                          <p:spTgt spid="15"/>
                                        </p:tgtEl>
                                        <p:attrNameLst>
                                          <p:attrName>ppt_w</p:attrName>
                                        </p:attrNameLst>
                                      </p:cBhvr>
                                      <p:tavLst>
                                        <p:tav tm="0">
                                          <p:val>
                                            <p:fltVal val="0"/>
                                          </p:val>
                                        </p:tav>
                                        <p:tav tm="100000">
                                          <p:val>
                                            <p:strVal val="#ppt_w"/>
                                          </p:val>
                                        </p:tav>
                                      </p:tavLst>
                                    </p:anim>
                                    <p:anim calcmode="lin" valueType="num">
                                      <p:cBhvr>
                                        <p:cTn id="39" dur="1000" fill="hold"/>
                                        <p:tgtEl>
                                          <p:spTgt spid="15"/>
                                        </p:tgtEl>
                                        <p:attrNameLst>
                                          <p:attrName>ppt_h</p:attrName>
                                        </p:attrNameLst>
                                      </p:cBhvr>
                                      <p:tavLst>
                                        <p:tav tm="0">
                                          <p:val>
                                            <p:fltVal val="0"/>
                                          </p:val>
                                        </p:tav>
                                        <p:tav tm="100000">
                                          <p:val>
                                            <p:strVal val="#ppt_h"/>
                                          </p:val>
                                        </p:tav>
                                      </p:tavLst>
                                    </p:anim>
                                    <p:animEffect transition="in" filter="fade">
                                      <p:cBhvr>
                                        <p:cTn id="40" dur="1000"/>
                                        <p:tgtEl>
                                          <p:spTgt spid="15"/>
                                        </p:tgtEl>
                                      </p:cBhvr>
                                    </p:animEffect>
                                  </p:childTnLst>
                                </p:cTn>
                              </p:par>
                              <p:par>
                                <p:cTn id="41" presetID="1" presetClass="exit" presetSubtype="0" fill="hold" grpId="1"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4"/>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922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9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P spid="9" grpId="0" animBg="1"/>
      <p:bldP spid="9" grpId="1" animBg="1"/>
      <p:bldP spid="21" grpId="0" animBg="1"/>
      <p:bldP spid="21" grpId="1" animBg="1"/>
      <p:bldP spid="22" grpId="0" animBg="1"/>
      <p:bldP spid="23" grpId="0" animBg="1"/>
      <p:bldP spid="23" grpId="1" animBg="1"/>
      <p:bldP spid="24" grpId="0" animBg="1"/>
      <p:bldP spid="24" grpId="1"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730" y="-106241"/>
            <a:ext cx="9905998" cy="1905000"/>
          </a:xfrm>
        </p:spPr>
        <p:txBody>
          <a:bodyPr/>
          <a:lstStyle/>
          <a:p>
            <a:r>
              <a:rPr lang="he-IL" dirty="0" smtClean="0">
                <a:solidFill>
                  <a:schemeClr val="bg1"/>
                </a:solidFill>
              </a:rPr>
              <a:t>כניסה לכנסיית הקבר</a:t>
            </a:r>
            <a:endParaRPr lang="he-IL" dirty="0">
              <a:solidFill>
                <a:schemeClr val="bg1"/>
              </a:solidFill>
            </a:endParaRPr>
          </a:p>
        </p:txBody>
      </p:sp>
      <p:sp>
        <p:nvSpPr>
          <p:cNvPr id="3" name="Content Placeholder 2"/>
          <p:cNvSpPr>
            <a:spLocks noGrp="1"/>
          </p:cNvSpPr>
          <p:nvPr>
            <p:ph idx="1"/>
          </p:nvPr>
        </p:nvSpPr>
        <p:spPr/>
        <p:txBody>
          <a:bodyPr/>
          <a:lstStyle/>
          <a:p>
            <a:endParaRPr lang="he-IL"/>
          </a:p>
        </p:txBody>
      </p:sp>
      <p:pic>
        <p:nvPicPr>
          <p:cNvPr id="4" name="Picture 2" descr="הרובע הנוצרי בעיר העתיקה בירושלי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0" y="237987"/>
            <a:ext cx="5613520" cy="643903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H="1" flipV="1">
            <a:off x="9085385" y="5638800"/>
            <a:ext cx="93784" cy="398585"/>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0199077" y="4691120"/>
            <a:ext cx="368305" cy="32547"/>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199077" y="3997569"/>
            <a:ext cx="0" cy="726098"/>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592813" y="3997569"/>
            <a:ext cx="1537768" cy="544471"/>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8604739" y="4524375"/>
            <a:ext cx="93784" cy="398585"/>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8698523" y="4999160"/>
            <a:ext cx="416170" cy="686534"/>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10583519" y="4445649"/>
            <a:ext cx="47" cy="243601"/>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2" descr="https://scontent.ftlv2-1.fna.fbcdn.net/v/t1.0-9/91163175_4527745720598942_4142060172430278656_n.jpg?_nc_cat=102&amp;_nc_sid=730e14&amp;_nc_ohc=o2htEpvOFyMAX-6F3CB&amp;_nc_ht=scontent.ftlv2-1.fna&amp;oh=227b4b27a3be182485812172ed481a1e&amp;oe=5F857FC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13" y="-157941"/>
            <a:ext cx="10422402" cy="7056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21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1000"/>
                                        <p:tgtEl>
                                          <p:spTgt spid="12"/>
                                        </p:tgtEl>
                                      </p:cBhvr>
                                    </p:animEffect>
                                  </p:childTnLst>
                                </p:cTn>
                              </p:par>
                            </p:childTnLst>
                          </p:cTn>
                        </p:par>
                        <p:par>
                          <p:cTn id="12" fill="hold">
                            <p:stCondLst>
                              <p:cond delay="2000"/>
                            </p:stCondLst>
                            <p:childTnLst>
                              <p:par>
                                <p:cTn id="13" presetID="1" presetClass="entr" presetSubtype="0" fill="hold" nodeType="afterEffect">
                                  <p:stCondLst>
                                    <p:cond delay="400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F07EF48-4C03-4CFA-8FB7-7711E3EECB4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5827" y="796893"/>
            <a:ext cx="10869282" cy="5081389"/>
          </a:xfrm>
          <a:prstGeom prst="rect">
            <a:avLst/>
          </a:prstGeom>
        </p:spPr>
      </p:pic>
      <p:sp>
        <p:nvSpPr>
          <p:cNvPr id="2" name="Title 1"/>
          <p:cNvSpPr>
            <a:spLocks noGrp="1"/>
          </p:cNvSpPr>
          <p:nvPr>
            <p:ph type="title"/>
          </p:nvPr>
        </p:nvSpPr>
        <p:spPr>
          <a:xfrm>
            <a:off x="-166180" y="5282184"/>
            <a:ext cx="11925363" cy="1905000"/>
          </a:xfrm>
        </p:spPr>
        <p:txBody>
          <a:bodyPr/>
          <a:lstStyle/>
          <a:p>
            <a:pPr algn="r"/>
            <a:r>
              <a:rPr lang="he-IL" dirty="0" smtClean="0"/>
              <a:t>שחזור מקדש אפרודיטי שהוקם בימי אדריאנוס באליה קפיטולינה (135)</a:t>
            </a:r>
            <a:endParaRPr lang="he-IL" dirty="0"/>
          </a:p>
        </p:txBody>
      </p:sp>
      <p:sp>
        <p:nvSpPr>
          <p:cNvPr id="4" name="Content Placeholder 3"/>
          <p:cNvSpPr>
            <a:spLocks noGrp="1"/>
          </p:cNvSpPr>
          <p:nvPr>
            <p:ph idx="1"/>
          </p:nvPr>
        </p:nvSpPr>
        <p:spPr/>
        <p:txBody>
          <a:bodyPr/>
          <a:lstStyle/>
          <a:p>
            <a:endParaRPr lang="he-IL"/>
          </a:p>
        </p:txBody>
      </p:sp>
      <p:sp>
        <p:nvSpPr>
          <p:cNvPr id="5" name="Title 1"/>
          <p:cNvSpPr txBox="1">
            <a:spLocks/>
          </p:cNvSpPr>
          <p:nvPr/>
        </p:nvSpPr>
        <p:spPr>
          <a:xfrm>
            <a:off x="1577870" y="-60961"/>
            <a:ext cx="9905998" cy="1905000"/>
          </a:xfrm>
          <a:prstGeom prst="rect">
            <a:avLst/>
          </a:prstGeom>
        </p:spPr>
        <p:txBody>
          <a:bodyPr vert="horz" lIns="91440" tIns="45720" rIns="91440" bIns="45720" rtlCol="0" anchor="ctr">
            <a:normAutofit/>
          </a:bodyPr>
          <a:lstStyle>
            <a:lvl1pPr algn="l" defTabSz="457200" rtl="1"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pPr algn="r"/>
            <a:r>
              <a:rPr lang="he-IL" sz="4400" b="1" dirty="0" smtClean="0">
                <a:effectLst>
                  <a:glow rad="38100">
                    <a:schemeClr val="bg1">
                      <a:lumMod val="65000"/>
                      <a:lumOff val="35000"/>
                      <a:alpha val="40000"/>
                    </a:schemeClr>
                  </a:glow>
                </a:effectLst>
              </a:rPr>
              <a:t>ההיסטוריה של כנסיית הקבר</a:t>
            </a:r>
            <a:endParaRPr lang="he-IL" sz="4400" b="1" dirty="0">
              <a:effectLst>
                <a:glow rad="38100">
                  <a:schemeClr val="bg1">
                    <a:lumMod val="65000"/>
                    <a:lumOff val="35000"/>
                    <a:alpha val="40000"/>
                  </a:schemeClr>
                </a:glow>
              </a:effectLst>
            </a:endParaRPr>
          </a:p>
        </p:txBody>
      </p:sp>
    </p:spTree>
    <p:extLst>
      <p:ext uri="{BB962C8B-B14F-4D97-AF65-F5344CB8AC3E}">
        <p14:creationId xmlns:p14="http://schemas.microsoft.com/office/powerpoint/2010/main" val="30716561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user\Downloads\כנסיית הקבר קונסטנטין.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84"/>
            <a:ext cx="11952435" cy="577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3"/>
          <p:cNvSpPr txBox="1">
            <a:spLocks noChangeArrowheads="1"/>
          </p:cNvSpPr>
          <p:nvPr/>
        </p:nvSpPr>
        <p:spPr bwMode="auto">
          <a:xfrm>
            <a:off x="6099345" y="3225831"/>
            <a:ext cx="2447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he-IL" altLang="he-IL" sz="4800" b="1" dirty="0">
                <a:solidFill>
                  <a:srgbClr val="FF0000"/>
                </a:solidFill>
              </a:rPr>
              <a:t>בזיליקה</a:t>
            </a:r>
            <a:endParaRPr lang="en-US" altLang="he-IL" sz="4800" b="1" dirty="0">
              <a:solidFill>
                <a:srgbClr val="FF0000"/>
              </a:solidFill>
            </a:endParaRPr>
          </a:p>
        </p:txBody>
      </p:sp>
      <p:sp>
        <p:nvSpPr>
          <p:cNvPr id="20484" name="TextBox 6"/>
          <p:cNvSpPr txBox="1">
            <a:spLocks noChangeArrowheads="1"/>
          </p:cNvSpPr>
          <p:nvPr/>
        </p:nvSpPr>
        <p:spPr bwMode="auto">
          <a:xfrm>
            <a:off x="5813512" y="5875797"/>
            <a:ext cx="30195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he-IL" altLang="he-IL" sz="4800" b="1" dirty="0" smtClean="0">
                <a:solidFill>
                  <a:srgbClr val="7030A0"/>
                </a:solidFill>
              </a:rPr>
              <a:t>הגולגותא</a:t>
            </a:r>
            <a:endParaRPr lang="en-US" altLang="he-IL" sz="4800" b="1" dirty="0">
              <a:solidFill>
                <a:srgbClr val="7030A0"/>
              </a:solidFill>
            </a:endParaRPr>
          </a:p>
        </p:txBody>
      </p:sp>
      <p:sp>
        <p:nvSpPr>
          <p:cNvPr id="20485" name="TextBox 7"/>
          <p:cNvSpPr txBox="1">
            <a:spLocks noChangeArrowheads="1"/>
          </p:cNvSpPr>
          <p:nvPr/>
        </p:nvSpPr>
        <p:spPr bwMode="auto">
          <a:xfrm>
            <a:off x="1020674" y="5875796"/>
            <a:ext cx="24495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he-IL" altLang="he-IL" sz="4800" b="1" dirty="0">
                <a:solidFill>
                  <a:schemeClr val="accent3">
                    <a:lumMod val="75000"/>
                  </a:schemeClr>
                </a:solidFill>
              </a:rPr>
              <a:t>הקבר</a:t>
            </a:r>
            <a:endParaRPr lang="en-US" altLang="he-IL" sz="4800" b="1" dirty="0">
              <a:solidFill>
                <a:schemeClr val="accent3">
                  <a:lumMod val="75000"/>
                </a:schemeClr>
              </a:solidFill>
            </a:endParaRPr>
          </a:p>
        </p:txBody>
      </p:sp>
      <p:sp>
        <p:nvSpPr>
          <p:cNvPr id="20486" name="TextBox 8"/>
          <p:cNvSpPr txBox="1">
            <a:spLocks noChangeArrowheads="1"/>
          </p:cNvSpPr>
          <p:nvPr/>
        </p:nvSpPr>
        <p:spPr bwMode="auto">
          <a:xfrm>
            <a:off x="782398" y="743937"/>
            <a:ext cx="2447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he-IL" altLang="he-IL" sz="4800" b="1" dirty="0">
                <a:solidFill>
                  <a:schemeClr val="accent3">
                    <a:lumMod val="75000"/>
                  </a:schemeClr>
                </a:solidFill>
              </a:rPr>
              <a:t>רוטונדה</a:t>
            </a:r>
            <a:endParaRPr lang="en-US" altLang="he-IL" sz="4800" b="1" dirty="0">
              <a:solidFill>
                <a:schemeClr val="accent3">
                  <a:lumMod val="75000"/>
                </a:schemeClr>
              </a:solidFill>
            </a:endParaRPr>
          </a:p>
        </p:txBody>
      </p:sp>
      <p:sp>
        <p:nvSpPr>
          <p:cNvPr id="10" name="TextBox 9"/>
          <p:cNvSpPr txBox="1"/>
          <p:nvPr/>
        </p:nvSpPr>
        <p:spPr>
          <a:xfrm>
            <a:off x="8715898" y="1166922"/>
            <a:ext cx="2447925" cy="830263"/>
          </a:xfrm>
          <a:prstGeom prst="rect">
            <a:avLst/>
          </a:prstGeom>
          <a:noFill/>
        </p:spPr>
        <p:txBody>
          <a:bodyPr>
            <a:spAutoFit/>
          </a:bodyPr>
          <a:lstStyle/>
          <a:p>
            <a:pPr>
              <a:defRPr/>
            </a:pPr>
            <a:r>
              <a:rPr lang="he-IL" sz="4800" b="1" dirty="0">
                <a:solidFill>
                  <a:schemeClr val="accent5">
                    <a:lumMod val="50000"/>
                  </a:schemeClr>
                </a:solidFill>
                <a:latin typeface="Arial" charset="0"/>
                <a:cs typeface="Arial" charset="0"/>
              </a:rPr>
              <a:t>אטריום</a:t>
            </a:r>
            <a:endParaRPr lang="en-US" sz="4800" b="1" dirty="0">
              <a:solidFill>
                <a:schemeClr val="accent5">
                  <a:lumMod val="50000"/>
                </a:schemeClr>
              </a:solidFill>
              <a:latin typeface="Arial" charset="0"/>
              <a:cs typeface="Arial" charset="0"/>
            </a:endParaRPr>
          </a:p>
        </p:txBody>
      </p:sp>
      <p:sp>
        <p:nvSpPr>
          <p:cNvPr id="20488" name="Down Arrow 11"/>
          <p:cNvSpPr>
            <a:spLocks noChangeArrowheads="1"/>
          </p:cNvSpPr>
          <p:nvPr/>
        </p:nvSpPr>
        <p:spPr bwMode="auto">
          <a:xfrm rot="10800000">
            <a:off x="1319210" y="3519314"/>
            <a:ext cx="935037" cy="2570590"/>
          </a:xfrm>
          <a:prstGeom prst="downArrow">
            <a:avLst>
              <a:gd name="adj1" fmla="val 50000"/>
              <a:gd name="adj2" fmla="val 50052"/>
            </a:avLst>
          </a:prstGeom>
          <a:solidFill>
            <a:schemeClr val="accent3">
              <a:lumMod val="50000"/>
            </a:schemeClr>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he-IL">
              <a:solidFill>
                <a:srgbClr val="00B050"/>
              </a:solidFill>
            </a:endParaRPr>
          </a:p>
        </p:txBody>
      </p:sp>
      <p:sp>
        <p:nvSpPr>
          <p:cNvPr id="20489" name="Down Arrow 12"/>
          <p:cNvSpPr>
            <a:spLocks noChangeArrowheads="1"/>
          </p:cNvSpPr>
          <p:nvPr/>
        </p:nvSpPr>
        <p:spPr bwMode="auto">
          <a:xfrm rot="9952693">
            <a:off x="4832700" y="4480499"/>
            <a:ext cx="1025525" cy="2054422"/>
          </a:xfrm>
          <a:prstGeom prst="downArrow">
            <a:avLst>
              <a:gd name="adj1" fmla="val 50000"/>
              <a:gd name="adj2" fmla="val 49988"/>
            </a:avLst>
          </a:prstGeom>
          <a:solidFill>
            <a:srgbClr val="7030A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he-IL"/>
          </a:p>
        </p:txBody>
      </p:sp>
      <p:sp>
        <p:nvSpPr>
          <p:cNvPr id="15" name="TextBox 14"/>
          <p:cNvSpPr txBox="1"/>
          <p:nvPr/>
        </p:nvSpPr>
        <p:spPr>
          <a:xfrm>
            <a:off x="2997236" y="2699958"/>
            <a:ext cx="2206625" cy="831850"/>
          </a:xfrm>
          <a:prstGeom prst="rect">
            <a:avLst/>
          </a:prstGeom>
          <a:noFill/>
        </p:spPr>
        <p:txBody>
          <a:bodyPr>
            <a:spAutoFit/>
          </a:bodyPr>
          <a:lstStyle/>
          <a:p>
            <a:pPr>
              <a:defRPr/>
            </a:pPr>
            <a:r>
              <a:rPr lang="he-IL" sz="4800" b="1" dirty="0">
                <a:solidFill>
                  <a:schemeClr val="accent5">
                    <a:lumMod val="50000"/>
                  </a:schemeClr>
                </a:solidFill>
                <a:latin typeface="Arial" charset="0"/>
                <a:cs typeface="Arial" charset="0"/>
              </a:rPr>
              <a:t>אטריום</a:t>
            </a:r>
            <a:endParaRPr lang="en-US" sz="4800" b="1" dirty="0">
              <a:solidFill>
                <a:schemeClr val="accent5">
                  <a:lumMod val="50000"/>
                </a:schemeClr>
              </a:solidFill>
              <a:latin typeface="Arial" charset="0"/>
              <a:cs typeface="Arial" charset="0"/>
            </a:endParaRPr>
          </a:p>
        </p:txBody>
      </p:sp>
      <p:sp>
        <p:nvSpPr>
          <p:cNvPr id="2" name="TextBox 1"/>
          <p:cNvSpPr txBox="1"/>
          <p:nvPr/>
        </p:nvSpPr>
        <p:spPr>
          <a:xfrm>
            <a:off x="5495544" y="258014"/>
            <a:ext cx="184731" cy="369332"/>
          </a:xfrm>
          <a:prstGeom prst="rect">
            <a:avLst/>
          </a:prstGeom>
          <a:noFill/>
        </p:spPr>
        <p:txBody>
          <a:bodyPr wrap="none" rtlCol="1">
            <a:spAutoFit/>
          </a:bodyPr>
          <a:lstStyle/>
          <a:p>
            <a:endParaRPr lang="he-IL" dirty="0"/>
          </a:p>
        </p:txBody>
      </p:sp>
      <p:sp>
        <p:nvSpPr>
          <p:cNvPr id="3" name="Title 2"/>
          <p:cNvSpPr>
            <a:spLocks noGrp="1"/>
          </p:cNvSpPr>
          <p:nvPr>
            <p:ph type="title"/>
          </p:nvPr>
        </p:nvSpPr>
        <p:spPr>
          <a:xfrm>
            <a:off x="2006360" y="270190"/>
            <a:ext cx="9905998" cy="478677"/>
          </a:xfrm>
        </p:spPr>
        <p:txBody>
          <a:bodyPr>
            <a:noAutofit/>
          </a:bodyPr>
          <a:lstStyle/>
          <a:p>
            <a:pPr algn="r" rtl="0"/>
            <a:r>
              <a:rPr lang="he-IL" sz="3600" dirty="0" smtClean="0"/>
              <a:t>כנסיית הקבר בימי קונסטנטינוס הגדול 335</a:t>
            </a:r>
            <a:endParaRPr lang="he-IL" sz="3600" dirty="0"/>
          </a:p>
        </p:txBody>
      </p:sp>
    </p:spTree>
    <p:extLst>
      <p:ext uri="{BB962C8B-B14F-4D97-AF65-F5344CB8AC3E}">
        <p14:creationId xmlns:p14="http://schemas.microsoft.com/office/powerpoint/2010/main" val="3372244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upload.wikimedia.org/wikipedia/he/a/ad/Sepulchre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200" y="404814"/>
            <a:ext cx="9194800"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5570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A71B8BD-11B9-4497-9DA2-D1829F41A55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291590"/>
            <a:ext cx="9144000" cy="4274820"/>
          </a:xfrm>
          <a:prstGeom prst="rect">
            <a:avLst/>
          </a:prstGeom>
        </p:spPr>
      </p:pic>
    </p:spTree>
    <p:extLst>
      <p:ext uri="{BB962C8B-B14F-4D97-AF65-F5344CB8AC3E}">
        <p14:creationId xmlns:p14="http://schemas.microsoft.com/office/powerpoint/2010/main" val="33745756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640347" y="0"/>
            <a:ext cx="8384937" cy="828136"/>
          </a:xfrm>
        </p:spPr>
        <p:txBody>
          <a:bodyPr>
            <a:normAutofit/>
          </a:bodyPr>
          <a:lstStyle/>
          <a:p>
            <a:pPr>
              <a:defRPr/>
            </a:pPr>
            <a:r>
              <a:rPr lang="he-IL" dirty="0"/>
              <a:t>כנסיית הקבר במפת מדבא (מאה 6)</a:t>
            </a:r>
            <a:endParaRPr lang="en-US" dirty="0"/>
          </a:p>
        </p:txBody>
      </p:sp>
      <p:sp>
        <p:nvSpPr>
          <p:cNvPr id="23555" name="Rectangle 3"/>
          <p:cNvSpPr>
            <a:spLocks noGrp="1" noChangeArrowheads="1"/>
          </p:cNvSpPr>
          <p:nvPr>
            <p:ph sz="quarter" idx="1"/>
          </p:nvPr>
        </p:nvSpPr>
        <p:spPr/>
        <p:txBody>
          <a:bodyPr/>
          <a:lstStyle/>
          <a:p>
            <a:endParaRPr lang="en-US" altLang="he-IL" smtClean="0"/>
          </a:p>
        </p:txBody>
      </p:sp>
      <p:pic>
        <p:nvPicPr>
          <p:cNvPr id="6" name="Picture 5">
            <a:extLst>
              <a:ext uri="{FF2B5EF4-FFF2-40B4-BE49-F238E27FC236}">
                <a16:creationId xmlns="" xmlns:a16="http://schemas.microsoft.com/office/drawing/2014/main" id="{30491DAE-FE3F-401A-B7EC-B901B7B65DF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59041" y="828136"/>
            <a:ext cx="8504800" cy="5963327"/>
          </a:xfrm>
          <a:prstGeom prst="rect">
            <a:avLst/>
          </a:prstGeom>
        </p:spPr>
      </p:pic>
      <p:sp>
        <p:nvSpPr>
          <p:cNvPr id="23557" name="Oval 5"/>
          <p:cNvSpPr>
            <a:spLocks noChangeArrowheads="1"/>
          </p:cNvSpPr>
          <p:nvPr/>
        </p:nvSpPr>
        <p:spPr bwMode="auto">
          <a:xfrm>
            <a:off x="5514674" y="2915728"/>
            <a:ext cx="936625" cy="2016125"/>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e-IL" altLang="he-IL"/>
          </a:p>
        </p:txBody>
      </p:sp>
    </p:spTree>
    <p:extLst>
      <p:ext uri="{BB962C8B-B14F-4D97-AF65-F5344CB8AC3E}">
        <p14:creationId xmlns:p14="http://schemas.microsoft.com/office/powerpoint/2010/main" val="4249529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pic>
        <p:nvPicPr>
          <p:cNvPr id="4098" name="Picture 2" descr="https://cdn.exiteme.com/exitetogo/www.haatika.co.il/userfiles/images/klal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430" y="224011"/>
            <a:ext cx="6465688" cy="6444208"/>
          </a:xfrm>
          <a:prstGeom prst="rect">
            <a:avLst/>
          </a:prstGeom>
          <a:noFill/>
          <a:extLst>
            <a:ext uri="{909E8E84-426E-40DD-AFC4-6F175D3DCCD1}">
              <a14:hiddenFill xmlns:a14="http://schemas.microsoft.com/office/drawing/2010/main">
                <a:solidFill>
                  <a:srgbClr val="FFFFFF"/>
                </a:solidFill>
              </a14:hiddenFill>
            </a:ext>
          </a:extLst>
        </p:spPr>
      </p:pic>
      <p:sp>
        <p:nvSpPr>
          <p:cNvPr id="4" name="5-Point Star 3"/>
          <p:cNvSpPr/>
          <p:nvPr/>
        </p:nvSpPr>
        <p:spPr>
          <a:xfrm>
            <a:off x="3960682" y="3609975"/>
            <a:ext cx="586956" cy="477508"/>
          </a:xfrm>
          <a:prstGeom prst="star5">
            <a:avLst/>
          </a:prstGeom>
          <a:solidFill>
            <a:schemeClr val="accent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t" anchorCtr="0"/>
          <a:lstStyle/>
          <a:p>
            <a:pPr algn="ctr"/>
            <a:endParaRPr lang="he-IL" sz="1400" dirty="0"/>
          </a:p>
        </p:txBody>
      </p:sp>
      <p:sp>
        <p:nvSpPr>
          <p:cNvPr id="6" name="Line Callout 1 5"/>
          <p:cNvSpPr/>
          <p:nvPr/>
        </p:nvSpPr>
        <p:spPr>
          <a:xfrm>
            <a:off x="1141413" y="3226832"/>
            <a:ext cx="1631730" cy="860651"/>
          </a:xfrm>
          <a:prstGeom prst="borderCallout1">
            <a:avLst>
              <a:gd name="adj1" fmla="val 53187"/>
              <a:gd name="adj2" fmla="val 102577"/>
              <a:gd name="adj3" fmla="val 65978"/>
              <a:gd name="adj4" fmla="val 175898"/>
            </a:avLst>
          </a:prstGeom>
          <a:solidFill>
            <a:srgbClr val="92D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solidFill>
                  <a:srgbClr val="002060"/>
                </a:solidFill>
              </a:rPr>
              <a:t>שער יפו</a:t>
            </a:r>
          </a:p>
          <a:p>
            <a:pPr algn="ctr"/>
            <a:r>
              <a:rPr lang="he-IL" b="1" dirty="0" smtClean="0">
                <a:solidFill>
                  <a:srgbClr val="002060"/>
                </a:solidFill>
              </a:rPr>
              <a:t> אתה כאן</a:t>
            </a:r>
            <a:endParaRPr lang="he-IL" b="1" dirty="0">
              <a:solidFill>
                <a:srgbClr val="002060"/>
              </a:solidFill>
            </a:endParaRPr>
          </a:p>
        </p:txBody>
      </p:sp>
      <p:sp>
        <p:nvSpPr>
          <p:cNvPr id="7" name="Content Placeholder 6"/>
          <p:cNvSpPr>
            <a:spLocks noGrp="1"/>
          </p:cNvSpPr>
          <p:nvPr>
            <p:ph idx="1"/>
          </p:nvPr>
        </p:nvSpPr>
        <p:spPr/>
        <p:txBody>
          <a:bodyPr/>
          <a:lstStyle/>
          <a:p>
            <a:endParaRPr lang="he-IL"/>
          </a:p>
        </p:txBody>
      </p:sp>
    </p:spTree>
    <p:extLst>
      <p:ext uri="{BB962C8B-B14F-4D97-AF65-F5344CB8AC3E}">
        <p14:creationId xmlns:p14="http://schemas.microsoft.com/office/powerpoint/2010/main" val="10742945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166" y="181403"/>
            <a:ext cx="9905998" cy="666403"/>
          </a:xfrm>
        </p:spPr>
        <p:txBody>
          <a:bodyPr/>
          <a:lstStyle/>
          <a:p>
            <a:pPr algn="r"/>
            <a:r>
              <a:rPr lang="he-IL" dirty="0" smtClean="0"/>
              <a:t>כיבוש ערבי מוסלמי של העיר ב638</a:t>
            </a:r>
            <a:endParaRPr lang="he-IL" dirty="0"/>
          </a:p>
        </p:txBody>
      </p:sp>
      <p:sp>
        <p:nvSpPr>
          <p:cNvPr id="3" name="Content Placeholder 2"/>
          <p:cNvSpPr>
            <a:spLocks noGrp="1"/>
          </p:cNvSpPr>
          <p:nvPr>
            <p:ph idx="1"/>
          </p:nvPr>
        </p:nvSpPr>
        <p:spPr/>
        <p:txBody>
          <a:bodyPr/>
          <a:lstStyle/>
          <a:p>
            <a:endParaRPr lang="he-IL" dirty="0"/>
          </a:p>
        </p:txBody>
      </p:sp>
      <p:pic>
        <p:nvPicPr>
          <p:cNvPr id="11268" name="Picture 4" descr="File:Tower and tree at Church of the Holy Sepulchre, Jerusalem.jpg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60" y="-121920"/>
            <a:ext cx="5234940" cy="697992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upload.wikimedia.org/wikipedia/commons/thumb/b/b0/Ahed_omar.jpg/250px-Ahed_om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409" y="1329652"/>
            <a:ext cx="4009304" cy="30149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88139" y="4344650"/>
            <a:ext cx="4693025" cy="738664"/>
          </a:xfrm>
          <a:prstGeom prst="rect">
            <a:avLst/>
          </a:prstGeom>
          <a:noFill/>
        </p:spPr>
        <p:txBody>
          <a:bodyPr wrap="square" rtlCol="1">
            <a:spAutoFit/>
          </a:bodyPr>
          <a:lstStyle/>
          <a:p>
            <a:pPr algn="r"/>
            <a:r>
              <a:rPr lang="he-IL" sz="2100" dirty="0" smtClean="0"/>
              <a:t>תנאי עומר- חופש דתי ומביטחון לעמי הספר לצד מס </a:t>
            </a:r>
            <a:r>
              <a:rPr lang="he-IL" sz="2100" dirty="0" smtClean="0"/>
              <a:t>גולגולת </a:t>
            </a:r>
            <a:r>
              <a:rPr lang="he-IL" sz="2100" dirty="0" smtClean="0"/>
              <a:t>ומגבלות </a:t>
            </a:r>
            <a:endParaRPr lang="he-IL" sz="2100" dirty="0"/>
          </a:p>
        </p:txBody>
      </p:sp>
      <p:sp>
        <p:nvSpPr>
          <p:cNvPr id="5" name="TextBox 4"/>
          <p:cNvSpPr txBox="1"/>
          <p:nvPr/>
        </p:nvSpPr>
        <p:spPr>
          <a:xfrm>
            <a:off x="5142895" y="5379408"/>
            <a:ext cx="5815647" cy="1446550"/>
          </a:xfrm>
          <a:prstGeom prst="rect">
            <a:avLst/>
          </a:prstGeom>
          <a:noFill/>
        </p:spPr>
        <p:txBody>
          <a:bodyPr wrap="square" rtlCol="1">
            <a:spAutoFit/>
          </a:bodyPr>
          <a:lstStyle/>
          <a:p>
            <a:pPr algn="r"/>
            <a:r>
              <a:rPr lang="he-IL" sz="2200" dirty="0" smtClean="0"/>
              <a:t>כתובת מהמאה ה10 נמצאה במקומו המקורי של המסגד, ליד </a:t>
            </a:r>
            <a:r>
              <a:rPr lang="he-IL" sz="2200" dirty="0" smtClean="0"/>
              <a:t>הכניסה המזרחית לכנסייה. </a:t>
            </a:r>
            <a:r>
              <a:rPr lang="he-IL" sz="2200" dirty="0" smtClean="0"/>
              <a:t>המסגד הנוכחי נבנה על מבנה בית החולים הצלבני ונקשר </a:t>
            </a:r>
            <a:r>
              <a:rPr lang="he-IL" sz="2200" dirty="0" smtClean="0"/>
              <a:t>בח'ליף </a:t>
            </a:r>
            <a:r>
              <a:rPr lang="he-IL" sz="2200" dirty="0" smtClean="0"/>
              <a:t>עומר אבן אל חט'אב רק במאה ה16</a:t>
            </a:r>
            <a:endParaRPr lang="he-IL" sz="2200" dirty="0"/>
          </a:p>
        </p:txBody>
      </p:sp>
    </p:spTree>
    <p:extLst>
      <p:ext uri="{BB962C8B-B14F-4D97-AF65-F5344CB8AC3E}">
        <p14:creationId xmlns:p14="http://schemas.microsoft.com/office/powerpoint/2010/main" val="42900900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00050" y="5362575"/>
            <a:ext cx="11591925" cy="1905000"/>
          </a:xfrm>
        </p:spPr>
        <p:txBody>
          <a:bodyPr/>
          <a:lstStyle/>
          <a:p>
            <a:pPr algn="r"/>
            <a:r>
              <a:rPr lang="he-IL" altLang="he-IL" dirty="0" smtClean="0"/>
              <a:t> 1009 הרס הכנסייה </a:t>
            </a:r>
            <a:r>
              <a:rPr lang="he-IL" altLang="he-IL" dirty="0"/>
              <a:t>על ידי </a:t>
            </a:r>
            <a:r>
              <a:rPr lang="he-IL" altLang="he-IL" dirty="0" smtClean="0"/>
              <a:t>החליף הפאטימי </a:t>
            </a:r>
            <a:r>
              <a:rPr lang="he-IL" altLang="he-IL" dirty="0"/>
              <a:t>"</a:t>
            </a:r>
            <a:r>
              <a:rPr lang="he-IL" altLang="he-IL" dirty="0">
                <a:effectLst>
                  <a:glow rad="38100">
                    <a:schemeClr val="bg1">
                      <a:lumMod val="65000"/>
                      <a:lumOff val="35000"/>
                      <a:alpha val="40000"/>
                    </a:schemeClr>
                  </a:glow>
                </a:effectLst>
              </a:rPr>
              <a:t>אל חאכם </a:t>
            </a:r>
            <a:r>
              <a:rPr lang="he-IL" altLang="he-IL" dirty="0"/>
              <a:t>באמר אללה" </a:t>
            </a:r>
            <a:r>
              <a:rPr lang="he-IL" altLang="he-IL" dirty="0" smtClean="0"/>
              <a:t>(=המושל </a:t>
            </a:r>
            <a:r>
              <a:rPr lang="he-IL" altLang="he-IL" dirty="0"/>
              <a:t>בצו </a:t>
            </a:r>
            <a:r>
              <a:rPr lang="he-IL" altLang="he-IL" dirty="0" smtClean="0"/>
              <a:t>האל) </a:t>
            </a:r>
            <a:r>
              <a:rPr lang="he-IL" altLang="he-IL" dirty="0"/>
              <a:t>(996-1021)</a:t>
            </a:r>
            <a:r>
              <a:rPr lang="en-US" altLang="he-IL" dirty="0"/>
              <a:t/>
            </a:r>
            <a:br>
              <a:rPr lang="en-US" altLang="he-IL" dirty="0"/>
            </a:br>
            <a:endParaRPr lang="en-US" altLang="he-IL" dirty="0" smtClean="0"/>
          </a:p>
        </p:txBody>
      </p:sp>
      <p:sp>
        <p:nvSpPr>
          <p:cNvPr id="24581" name="Text Box 6"/>
          <p:cNvSpPr txBox="1">
            <a:spLocks noChangeArrowheads="1"/>
          </p:cNvSpPr>
          <p:nvPr/>
        </p:nvSpPr>
        <p:spPr bwMode="auto">
          <a:xfrm>
            <a:off x="9505950" y="242888"/>
            <a:ext cx="20417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he-IL" altLang="he-IL" dirty="0"/>
              <a:t>המסגד </a:t>
            </a:r>
            <a:r>
              <a:rPr lang="he-IL" altLang="he-IL" dirty="0" smtClean="0"/>
              <a:t>אל חכים  בקהיר</a:t>
            </a:r>
            <a:endParaRPr lang="en-US" altLang="he-IL" dirty="0"/>
          </a:p>
        </p:txBody>
      </p:sp>
      <p:pic>
        <p:nvPicPr>
          <p:cNvPr id="5122" name="Picture 2" descr="Mosque MG 08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925" y="-14140"/>
            <a:ext cx="7367270" cy="4913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124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members.bib-arch.org/bswb_graphics/BSBA/26/06/BSBA2606024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907" y="1300435"/>
            <a:ext cx="7637462" cy="5557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94944" y="0"/>
            <a:ext cx="11294299" cy="1453896"/>
          </a:xfrm>
        </p:spPr>
        <p:txBody>
          <a:bodyPr/>
          <a:lstStyle/>
          <a:p>
            <a:r>
              <a:rPr lang="he-IL" dirty="0" smtClean="0"/>
              <a:t>שיפוץ הכנסייה בימיו של הקיסר הביזנטי קונסטנטין מונומכוס 1048</a:t>
            </a:r>
            <a:endParaRPr lang="he-IL" dirty="0"/>
          </a:p>
        </p:txBody>
      </p:sp>
      <p:sp>
        <p:nvSpPr>
          <p:cNvPr id="3" name="Content Placeholder 2"/>
          <p:cNvSpPr>
            <a:spLocks noGrp="1"/>
          </p:cNvSpPr>
          <p:nvPr>
            <p:ph idx="1"/>
          </p:nvPr>
        </p:nvSpPr>
        <p:spPr/>
        <p:txBody>
          <a:bodyPr/>
          <a:lstStyle/>
          <a:p>
            <a:endParaRPr lang="he-IL"/>
          </a:p>
        </p:txBody>
      </p:sp>
    </p:spTree>
    <p:extLst>
      <p:ext uri="{BB962C8B-B14F-4D97-AF65-F5344CB8AC3E}">
        <p14:creationId xmlns:p14="http://schemas.microsoft.com/office/powerpoint/2010/main" val="5005038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oly Sepulchre, a 3D-journey back in time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003" y="458974"/>
            <a:ext cx="10734675" cy="6038256"/>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https://upload.wikimedia.org/wikipedia/commons/thumb/7/70/Deir_Es-Sultan_IMG_0579.jpg/1280px-Deir_Es-Sultan_IMG_05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86" y="2733761"/>
            <a:ext cx="5073138" cy="380485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כנסיית הקבר הקדוש | התאחדות המלונות בירושלים"/>
          <p:cNvPicPr>
            <a:picLocks noChangeAspect="1" noChangeArrowheads="1"/>
          </p:cNvPicPr>
          <p:nvPr/>
        </p:nvPicPr>
        <p:blipFill rotWithShape="1">
          <a:blip r:embed="rId4">
            <a:extLst>
              <a:ext uri="{28A0092B-C50C-407E-A947-70E740481C1C}">
                <a14:useLocalDpi xmlns:a14="http://schemas.microsoft.com/office/drawing/2010/main" val="0"/>
              </a:ext>
            </a:extLst>
          </a:blip>
          <a:srcRect l="831" t="1901" r="47158" b="-1901"/>
          <a:stretch/>
        </p:blipFill>
        <p:spPr bwMode="auto">
          <a:xfrm>
            <a:off x="8817092" y="11568"/>
            <a:ext cx="3269672" cy="43719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hurch of the Holy Sepulchre - Wikipedia"/>
          <p:cNvPicPr>
            <a:picLocks noChangeAspect="1" noChangeArrowheads="1"/>
          </p:cNvPicPr>
          <p:nvPr/>
        </p:nvPicPr>
        <p:blipFill rotWithShape="1">
          <a:blip r:embed="rId5">
            <a:extLst>
              <a:ext uri="{28A0092B-C50C-407E-A947-70E740481C1C}">
                <a14:useLocalDpi xmlns:a14="http://schemas.microsoft.com/office/drawing/2010/main" val="0"/>
              </a:ext>
            </a:extLst>
          </a:blip>
          <a:srcRect t="45901" r="44339"/>
          <a:stretch/>
        </p:blipFill>
        <p:spPr bwMode="auto">
          <a:xfrm>
            <a:off x="6773521" y="2922400"/>
            <a:ext cx="5347836" cy="36576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The Church of the Holy Sepulchre - Traveling in Israel"/>
          <p:cNvPicPr>
            <a:picLocks noChangeAspect="1" noChangeArrowheads="1"/>
          </p:cNvPicPr>
          <p:nvPr/>
        </p:nvPicPr>
        <p:blipFill rotWithShape="1">
          <a:blip r:embed="rId6">
            <a:extLst>
              <a:ext uri="{28A0092B-C50C-407E-A947-70E740481C1C}">
                <a14:useLocalDpi xmlns:a14="http://schemas.microsoft.com/office/drawing/2010/main" val="0"/>
              </a:ext>
            </a:extLst>
          </a:blip>
          <a:srcRect l="24484" r="17735"/>
          <a:stretch/>
        </p:blipFill>
        <p:spPr bwMode="auto">
          <a:xfrm>
            <a:off x="8551384" y="1653398"/>
            <a:ext cx="3412273" cy="39719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737159" y="-554181"/>
            <a:ext cx="9905998" cy="1577965"/>
          </a:xfrm>
        </p:spPr>
        <p:txBody>
          <a:bodyPr/>
          <a:lstStyle/>
          <a:p>
            <a:pPr algn="r"/>
            <a:r>
              <a:rPr lang="he-IL" dirty="0" smtClean="0"/>
              <a:t>הצלבנים משפצים את הכנסייה וחונכים אותה ב15.7.1149</a:t>
            </a:r>
            <a:endParaRPr lang="he-IL" dirty="0"/>
          </a:p>
        </p:txBody>
      </p:sp>
      <p:sp>
        <p:nvSpPr>
          <p:cNvPr id="4" name="Content Placeholder 3"/>
          <p:cNvSpPr>
            <a:spLocks noGrp="1"/>
          </p:cNvSpPr>
          <p:nvPr>
            <p:ph idx="1"/>
          </p:nvPr>
        </p:nvSpPr>
        <p:spPr/>
        <p:txBody>
          <a:bodyPr/>
          <a:lstStyle/>
          <a:p>
            <a:endParaRPr lang="he-IL" dirty="0"/>
          </a:p>
        </p:txBody>
      </p:sp>
      <p:sp>
        <p:nvSpPr>
          <p:cNvPr id="5" name="Right Arrow 4"/>
          <p:cNvSpPr/>
          <p:nvPr/>
        </p:nvSpPr>
        <p:spPr>
          <a:xfrm>
            <a:off x="4422304" y="1350819"/>
            <a:ext cx="5725306" cy="901727"/>
          </a:xfrm>
          <a:prstGeom prst="rightArrow">
            <a:avLst/>
          </a:prstGeom>
          <a:solidFill>
            <a:srgbClr val="17514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t>מגדל הפעמונים </a:t>
            </a:r>
            <a:endParaRPr lang="he-IL" dirty="0"/>
          </a:p>
        </p:txBody>
      </p:sp>
      <p:sp>
        <p:nvSpPr>
          <p:cNvPr id="6" name="Right Arrow 5"/>
          <p:cNvSpPr/>
          <p:nvPr/>
        </p:nvSpPr>
        <p:spPr>
          <a:xfrm rot="611392">
            <a:off x="3369391" y="5189213"/>
            <a:ext cx="5538804" cy="653794"/>
          </a:xfrm>
          <a:prstGeom prst="rightArrow">
            <a:avLst/>
          </a:prstGeom>
          <a:solidFill>
            <a:srgbClr val="17514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t>עמודים בחצר</a:t>
            </a:r>
            <a:endParaRPr lang="he-IL" dirty="0"/>
          </a:p>
        </p:txBody>
      </p:sp>
      <p:sp>
        <p:nvSpPr>
          <p:cNvPr id="7" name="Right Arrow 6"/>
          <p:cNvSpPr/>
          <p:nvPr/>
        </p:nvSpPr>
        <p:spPr>
          <a:xfrm>
            <a:off x="3601844" y="3423143"/>
            <a:ext cx="5481637" cy="598932"/>
          </a:xfrm>
          <a:prstGeom prst="rightArrow">
            <a:avLst/>
          </a:prstGeom>
          <a:solidFill>
            <a:srgbClr val="17514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t>3 קאפלות תפילה</a:t>
            </a:r>
            <a:endParaRPr lang="he-IL" dirty="0"/>
          </a:p>
        </p:txBody>
      </p:sp>
      <p:sp>
        <p:nvSpPr>
          <p:cNvPr id="12" name="Right Arrow 11"/>
          <p:cNvSpPr/>
          <p:nvPr/>
        </p:nvSpPr>
        <p:spPr>
          <a:xfrm rot="892208">
            <a:off x="4974820" y="3321191"/>
            <a:ext cx="4234759" cy="901727"/>
          </a:xfrm>
          <a:prstGeom prst="rightArrow">
            <a:avLst/>
          </a:prstGeom>
          <a:solidFill>
            <a:srgbClr val="17514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t>חזית הכנסיה (דלתות, קשתות וחלונות)</a:t>
            </a:r>
            <a:endParaRPr lang="he-IL" dirty="0"/>
          </a:p>
        </p:txBody>
      </p:sp>
      <p:sp>
        <p:nvSpPr>
          <p:cNvPr id="8" name="TextBox 7"/>
          <p:cNvSpPr txBox="1"/>
          <p:nvPr/>
        </p:nvSpPr>
        <p:spPr>
          <a:xfrm>
            <a:off x="7406297" y="5054054"/>
            <a:ext cx="2821589" cy="707886"/>
          </a:xfrm>
          <a:prstGeom prst="rect">
            <a:avLst/>
          </a:prstGeom>
          <a:noFill/>
        </p:spPr>
        <p:txBody>
          <a:bodyPr wrap="square" rtlCol="1">
            <a:spAutoFit/>
          </a:bodyPr>
          <a:lstStyle/>
          <a:p>
            <a:pPr algn="r" rtl="1"/>
            <a:r>
              <a:rPr lang="he-IL" sz="2000" b="1" dirty="0" smtClean="0">
                <a:solidFill>
                  <a:schemeClr val="bg1"/>
                </a:solidFill>
              </a:rPr>
              <a:t>חצר מנזר האבות האוגוסטינים</a:t>
            </a:r>
            <a:endParaRPr lang="he-IL" sz="2000" b="1" dirty="0">
              <a:solidFill>
                <a:schemeClr val="bg1"/>
              </a:solidFill>
            </a:endParaRPr>
          </a:p>
        </p:txBody>
      </p:sp>
      <p:sp>
        <p:nvSpPr>
          <p:cNvPr id="9" name="Right Arrow 8"/>
          <p:cNvSpPr/>
          <p:nvPr/>
        </p:nvSpPr>
        <p:spPr>
          <a:xfrm rot="253146" flipH="1">
            <a:off x="4323752" y="4467680"/>
            <a:ext cx="3909909" cy="596299"/>
          </a:xfrm>
          <a:prstGeom prst="rightArrow">
            <a:avLst/>
          </a:prstGeom>
          <a:solidFill>
            <a:srgbClr val="17514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t>המנזר האתיופי דיר אל סולטן</a:t>
            </a:r>
            <a:endParaRPr lang="he-IL" dirty="0"/>
          </a:p>
        </p:txBody>
      </p:sp>
    </p:spTree>
    <p:extLst>
      <p:ext uri="{BB962C8B-B14F-4D97-AF65-F5344CB8AC3E}">
        <p14:creationId xmlns:p14="http://schemas.microsoft.com/office/powerpoint/2010/main" val="42349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922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922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2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9222"/>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2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12" grpId="0" animBg="1"/>
      <p:bldP spid="12" grpId="1" animBg="1"/>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1227E65-0755-4B72-9623-8650C5C4CD5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467" y="1295400"/>
            <a:ext cx="12407967" cy="5800725"/>
          </a:xfrm>
          <a:prstGeom prst="rect">
            <a:avLst/>
          </a:prstGeom>
        </p:spPr>
      </p:pic>
    </p:spTree>
    <p:extLst>
      <p:ext uri="{BB962C8B-B14F-4D97-AF65-F5344CB8AC3E}">
        <p14:creationId xmlns:p14="http://schemas.microsoft.com/office/powerpoint/2010/main" val="32252374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110867" y="609600"/>
            <a:ext cx="4936543" cy="1905000"/>
          </a:xfrm>
        </p:spPr>
        <p:txBody>
          <a:bodyPr/>
          <a:lstStyle/>
          <a:p>
            <a:pPr algn="r"/>
            <a:r>
              <a:rPr lang="he-IL" dirty="0"/>
              <a:t>בתקופת המנדט הבריטים חששו מהתמוטטות </a:t>
            </a:r>
            <a:r>
              <a:rPr lang="he-IL" dirty="0" smtClean="0"/>
              <a:t>המבנה ובנו </a:t>
            </a:r>
            <a:r>
              <a:rPr lang="he-IL" dirty="0"/>
              <a:t>תומכות </a:t>
            </a:r>
            <a:r>
              <a:rPr lang="he-IL" dirty="0" smtClean="0"/>
              <a:t>בכנסיה </a:t>
            </a:r>
            <a:endParaRPr lang="en-US" altLang="he-IL" dirty="0" smtClean="0"/>
          </a:p>
        </p:txBody>
      </p:sp>
      <p:sp>
        <p:nvSpPr>
          <p:cNvPr id="17411" name="Rectangle 3"/>
          <p:cNvSpPr>
            <a:spLocks noGrp="1" noChangeArrowheads="1"/>
          </p:cNvSpPr>
          <p:nvPr>
            <p:ph type="body" idx="1"/>
          </p:nvPr>
        </p:nvSpPr>
        <p:spPr/>
        <p:txBody>
          <a:bodyPr/>
          <a:lstStyle/>
          <a:p>
            <a:pPr marL="0" indent="0">
              <a:buNone/>
            </a:pPr>
            <a:endParaRPr lang="en-US" altLang="he-IL" dirty="0" smtClean="0"/>
          </a:p>
        </p:txBody>
      </p:sp>
      <p:pic>
        <p:nvPicPr>
          <p:cNvPr id="17412" name="Picture 5" descr="2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9729" y="977567"/>
            <a:ext cx="6903740" cy="494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descr="Church of the Holy Sepulchre | World Monuments F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4410" y="2514600"/>
            <a:ext cx="2973927" cy="44586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96429" y="361469"/>
            <a:ext cx="3166947" cy="369332"/>
          </a:xfrm>
          <a:prstGeom prst="rect">
            <a:avLst/>
          </a:prstGeom>
          <a:noFill/>
        </p:spPr>
        <p:txBody>
          <a:bodyPr wrap="square" rtlCol="1">
            <a:spAutoFit/>
          </a:bodyPr>
          <a:lstStyle/>
          <a:p>
            <a:pPr algn="r"/>
            <a:r>
              <a:rPr lang="he-IL" dirty="0" smtClean="0"/>
              <a:t>חזית הכנסיה שנות ה40</a:t>
            </a:r>
            <a:endParaRPr lang="he-IL" dirty="0"/>
          </a:p>
        </p:txBody>
      </p:sp>
      <p:sp>
        <p:nvSpPr>
          <p:cNvPr id="3" name="TextBox 2"/>
          <p:cNvSpPr txBox="1"/>
          <p:nvPr/>
        </p:nvSpPr>
        <p:spPr>
          <a:xfrm>
            <a:off x="10192215" y="4304371"/>
            <a:ext cx="1550019" cy="646331"/>
          </a:xfrm>
          <a:prstGeom prst="rect">
            <a:avLst/>
          </a:prstGeom>
          <a:noFill/>
        </p:spPr>
        <p:txBody>
          <a:bodyPr wrap="square" rtlCol="1">
            <a:spAutoFit/>
          </a:bodyPr>
          <a:lstStyle/>
          <a:p>
            <a:pPr algn="r" rtl="1"/>
            <a:r>
              <a:rPr lang="he-IL" dirty="0" smtClean="0"/>
              <a:t>מבנה הקבר שופץ ב2017</a:t>
            </a:r>
            <a:endParaRPr lang="he-IL" dirty="0"/>
          </a:p>
        </p:txBody>
      </p:sp>
    </p:spTree>
    <p:extLst>
      <p:ext uri="{BB962C8B-B14F-4D97-AF65-F5344CB8AC3E}">
        <p14:creationId xmlns:p14="http://schemas.microsoft.com/office/powerpoint/2010/main" val="25866434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endParaRPr lang="en-US" altLang="he-IL" smtClean="0"/>
          </a:p>
        </p:txBody>
      </p:sp>
      <p:sp>
        <p:nvSpPr>
          <p:cNvPr id="16387" name="Rectangle 3"/>
          <p:cNvSpPr>
            <a:spLocks noGrp="1" noChangeArrowheads="1"/>
          </p:cNvSpPr>
          <p:nvPr>
            <p:ph type="body" idx="1"/>
          </p:nvPr>
        </p:nvSpPr>
        <p:spPr/>
        <p:txBody>
          <a:bodyPr/>
          <a:lstStyle/>
          <a:p>
            <a:endParaRPr lang="en-US" altLang="he-IL" smtClean="0"/>
          </a:p>
        </p:txBody>
      </p:sp>
      <p:pic>
        <p:nvPicPr>
          <p:cNvPr id="16388" name="Picture 5" descr="2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26" y="0"/>
            <a:ext cx="9540875"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5205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smtClean="0"/>
              <a:t>מי מתפלל בכנסיית הקבר? </a:t>
            </a:r>
            <a:r>
              <a:rPr lang="he-IL" dirty="0" smtClean="0"/>
              <a:t>כולם!</a:t>
            </a:r>
            <a:r>
              <a:rPr lang="he-IL" dirty="0" smtClean="0"/>
              <a:t/>
            </a:r>
            <a:br>
              <a:rPr lang="he-IL" dirty="0" smtClean="0"/>
            </a:br>
            <a:r>
              <a:rPr lang="he-IL" dirty="0" smtClean="0"/>
              <a:t> החל מהמאה ה13 העדות </a:t>
            </a:r>
            <a:r>
              <a:rPr lang="he-IL" dirty="0" smtClean="0"/>
              <a:t>הנוצריות מקבלות זכויות חזקה, תפילה ונקיון מהשלטונות המנהלים את הכנסיה </a:t>
            </a:r>
            <a:endParaRPr lang="he-IL" dirty="0"/>
          </a:p>
        </p:txBody>
      </p:sp>
      <p:pic>
        <p:nvPicPr>
          <p:cNvPr id="1026" name="Picture 2" descr="Franciscan friars, guardians of Jerusalem's Holy Sepulch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960" y="3624574"/>
            <a:ext cx="4209414" cy="27992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Last Supper, Cave of Agony &amp; Via Dolorosa: An Easter guide to the Holy  City | The Times of Isra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216" y="3624574"/>
            <a:ext cx="4412321" cy="2757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מפתחות כנסיית הקבר | סיורים בירושלים"/>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30" y="2255807"/>
            <a:ext cx="3243646" cy="24327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9728" y="4688542"/>
            <a:ext cx="2487168" cy="1477328"/>
          </a:xfrm>
          <a:prstGeom prst="rect">
            <a:avLst/>
          </a:prstGeom>
          <a:noFill/>
        </p:spPr>
        <p:txBody>
          <a:bodyPr wrap="square" rtlCol="1">
            <a:spAutoFit/>
          </a:bodyPr>
          <a:lstStyle/>
          <a:p>
            <a:pPr algn="r"/>
            <a:r>
              <a:rPr lang="he-IL" dirty="0" smtClean="0"/>
              <a:t>מפתחות הכנסיה בידי משפחת ג'ודה, משפחת נוסייבה אחראית על פתיחה וסגירה של הכנסיה </a:t>
            </a:r>
            <a:endParaRPr lang="he-IL" dirty="0"/>
          </a:p>
        </p:txBody>
      </p:sp>
    </p:spTree>
    <p:extLst>
      <p:ext uri="{BB962C8B-B14F-4D97-AF65-F5344CB8AC3E}">
        <p14:creationId xmlns:p14="http://schemas.microsoft.com/office/powerpoint/2010/main" val="30654098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sz="2000" b="1" dirty="0">
              <a:solidFill>
                <a:schemeClr val="accent1">
                  <a:lumMod val="75000"/>
                </a:schemeClr>
              </a:solidFill>
            </a:endParaRPr>
          </a:p>
        </p:txBody>
      </p:sp>
      <p:sp>
        <p:nvSpPr>
          <p:cNvPr id="3" name="Content Placeholder 2"/>
          <p:cNvSpPr>
            <a:spLocks noGrp="1"/>
          </p:cNvSpPr>
          <p:nvPr>
            <p:ph idx="1"/>
          </p:nvPr>
        </p:nvSpPr>
        <p:spPr/>
        <p:txBody>
          <a:bodyPr/>
          <a:lstStyle/>
          <a:p>
            <a:pPr algn="l"/>
            <a:endParaRPr lang="he-IL" b="1" dirty="0">
              <a:solidFill>
                <a:schemeClr val="accent1">
                  <a:lumMod val="75000"/>
                </a:schemeClr>
              </a:solidFill>
              <a:effectLst>
                <a:glow rad="38100">
                  <a:schemeClr val="bg1">
                    <a:lumMod val="50000"/>
                    <a:lumOff val="50000"/>
                    <a:alpha val="20000"/>
                  </a:schemeClr>
                </a:glow>
                <a:outerShdw blurRad="38100" dist="38100" dir="2700000" algn="tl" rotWithShape="0">
                  <a:srgbClr val="000000">
                    <a:alpha val="43137"/>
                  </a:srgbClr>
                </a:outerShdw>
              </a:effectLst>
            </a:endParaRPr>
          </a:p>
        </p:txBody>
      </p:sp>
      <p:pic>
        <p:nvPicPr>
          <p:cNvPr id="2050" name="Picture 2" descr="Greek patriarch denounces Israeli court's real estate ruling | News |  ekathimerini.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2518" y="109874"/>
            <a:ext cx="4354733" cy="27182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ptic Liturgy at Holy Sepulchre | Photos from Church of the…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247" y="1530721"/>
            <a:ext cx="3833816" cy="25571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cred But Troubled Feast for Assyri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27" y="4590688"/>
            <a:ext cx="38100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or 800 years, Franciscan friars have protected Jerusalem's Holy Sepulchre  | The Times of Isra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2518" y="3825617"/>
            <a:ext cx="4472612" cy="279538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700517" y="9435"/>
            <a:ext cx="3395179" cy="1938992"/>
          </a:xfrm>
          <a:prstGeom prst="rect">
            <a:avLst/>
          </a:prstGeom>
          <a:noFill/>
        </p:spPr>
        <p:txBody>
          <a:bodyPr wrap="square" rtlCol="1">
            <a:spAutoFit/>
          </a:bodyPr>
          <a:lstStyle/>
          <a:p>
            <a:pPr algn="l"/>
            <a:r>
              <a:rPr lang="he-IL" sz="2000" b="1" dirty="0" smtClean="0">
                <a:solidFill>
                  <a:schemeClr val="accent1">
                    <a:lumMod val="75000"/>
                  </a:schemeClr>
                </a:solidFill>
                <a:effectLst>
                  <a:outerShdw blurRad="38100" dist="38100" dir="2700000" algn="tl">
                    <a:srgbClr val="000000">
                      <a:alpha val="43137"/>
                    </a:srgbClr>
                  </a:outerShdw>
                </a:effectLst>
              </a:rPr>
              <a:t>הפטריארכיה היוונית אורתודוכסית של ירושלים -כנסיות אורתודוכסיות מרומניה, רוסיה, יוון, בולגריה, סרביה, גיאורגיה ועוד</a:t>
            </a:r>
            <a:endParaRPr lang="he-IL" sz="2000" b="1" dirty="0">
              <a:solidFill>
                <a:schemeClr val="accent1">
                  <a:lumMod val="75000"/>
                </a:schemeClr>
              </a:solidFill>
              <a:effectLst>
                <a:outerShdw blurRad="38100" dist="38100" dir="2700000" algn="tl">
                  <a:srgbClr val="000000">
                    <a:alpha val="43137"/>
                  </a:srgbClr>
                </a:outerShdw>
              </a:effectLst>
            </a:endParaRPr>
          </a:p>
        </p:txBody>
      </p:sp>
      <p:sp>
        <p:nvSpPr>
          <p:cNvPr id="5" name="TextBox 4"/>
          <p:cNvSpPr txBox="1"/>
          <p:nvPr/>
        </p:nvSpPr>
        <p:spPr>
          <a:xfrm>
            <a:off x="4271014" y="3425507"/>
            <a:ext cx="3554382" cy="400110"/>
          </a:xfrm>
          <a:prstGeom prst="rect">
            <a:avLst/>
          </a:prstGeom>
          <a:noFill/>
        </p:spPr>
        <p:txBody>
          <a:bodyPr wrap="square" rtlCol="1">
            <a:spAutoFit/>
          </a:bodyPr>
          <a:lstStyle/>
          <a:p>
            <a:pPr algn="r"/>
            <a:r>
              <a:rPr lang="he-IL" sz="2000" b="1" dirty="0" smtClean="0">
                <a:solidFill>
                  <a:schemeClr val="accent1">
                    <a:lumMod val="75000"/>
                  </a:schemeClr>
                </a:solidFill>
                <a:effectLst>
                  <a:outerShdw blurRad="38100" dist="38100" dir="2700000" algn="tl">
                    <a:srgbClr val="000000">
                      <a:alpha val="43137"/>
                    </a:srgbClr>
                  </a:outerShdw>
                </a:effectLst>
              </a:rPr>
              <a:t>האחים הפרנסיסקנים- קתולים</a:t>
            </a:r>
            <a:endParaRPr lang="he-IL" sz="2000" b="1" dirty="0">
              <a:solidFill>
                <a:schemeClr val="accent1">
                  <a:lumMod val="75000"/>
                </a:schemeClr>
              </a:solidFill>
              <a:effectLst>
                <a:outerShdw blurRad="38100" dist="38100" dir="2700000" algn="tl">
                  <a:srgbClr val="000000">
                    <a:alpha val="43137"/>
                  </a:srgbClr>
                </a:outerShdw>
              </a:effectLst>
            </a:endParaRPr>
          </a:p>
        </p:txBody>
      </p:sp>
      <p:sp>
        <p:nvSpPr>
          <p:cNvPr id="6" name="TextBox 5"/>
          <p:cNvSpPr txBox="1"/>
          <p:nvPr/>
        </p:nvSpPr>
        <p:spPr>
          <a:xfrm>
            <a:off x="9958372" y="4624003"/>
            <a:ext cx="1906238" cy="400110"/>
          </a:xfrm>
          <a:prstGeom prst="rect">
            <a:avLst/>
          </a:prstGeom>
          <a:noFill/>
        </p:spPr>
        <p:txBody>
          <a:bodyPr wrap="square" rtlCol="1">
            <a:spAutoFit/>
          </a:bodyPr>
          <a:lstStyle/>
          <a:p>
            <a:pPr algn="r" rtl="1"/>
            <a:r>
              <a:rPr lang="he-IL" sz="2000" b="1" dirty="0" smtClean="0">
                <a:solidFill>
                  <a:schemeClr val="accent1">
                    <a:lumMod val="75000"/>
                  </a:schemeClr>
                </a:solidFill>
                <a:effectLst>
                  <a:outerShdw blurRad="38100" dist="38100" dir="2700000" algn="tl">
                    <a:srgbClr val="000000">
                      <a:alpha val="43137"/>
                    </a:srgbClr>
                  </a:outerShdw>
                </a:effectLst>
              </a:rPr>
              <a:t>ארמנים</a:t>
            </a:r>
            <a:endParaRPr lang="he-IL" sz="2000" b="1" dirty="0">
              <a:solidFill>
                <a:schemeClr val="accent1">
                  <a:lumMod val="75000"/>
                </a:schemeClr>
              </a:solidFill>
              <a:effectLst>
                <a:outerShdw blurRad="38100" dist="38100" dir="2700000" algn="tl">
                  <a:srgbClr val="000000">
                    <a:alpha val="43137"/>
                  </a:srgbClr>
                </a:outerShdw>
              </a:effectLst>
            </a:endParaRPr>
          </a:p>
        </p:txBody>
      </p:sp>
      <p:sp>
        <p:nvSpPr>
          <p:cNvPr id="7" name="TextBox 6"/>
          <p:cNvSpPr txBox="1"/>
          <p:nvPr/>
        </p:nvSpPr>
        <p:spPr>
          <a:xfrm>
            <a:off x="1683611" y="1180278"/>
            <a:ext cx="2234241" cy="400110"/>
          </a:xfrm>
          <a:prstGeom prst="rect">
            <a:avLst/>
          </a:prstGeom>
          <a:noFill/>
        </p:spPr>
        <p:txBody>
          <a:bodyPr wrap="square" rtlCol="1">
            <a:spAutoFit/>
          </a:bodyPr>
          <a:lstStyle/>
          <a:p>
            <a:pPr algn="r" rtl="1"/>
            <a:r>
              <a:rPr lang="he-IL" sz="2000" b="1" dirty="0" smtClean="0">
                <a:solidFill>
                  <a:schemeClr val="accent3">
                    <a:lumMod val="75000"/>
                  </a:schemeClr>
                </a:solidFill>
              </a:rPr>
              <a:t>קופטים</a:t>
            </a:r>
            <a:endParaRPr lang="he-IL" sz="2000" b="1" dirty="0">
              <a:solidFill>
                <a:schemeClr val="accent3">
                  <a:lumMod val="75000"/>
                </a:schemeClr>
              </a:solidFill>
            </a:endParaRPr>
          </a:p>
        </p:txBody>
      </p:sp>
      <p:sp>
        <p:nvSpPr>
          <p:cNvPr id="8" name="TextBox 7"/>
          <p:cNvSpPr txBox="1"/>
          <p:nvPr/>
        </p:nvSpPr>
        <p:spPr>
          <a:xfrm>
            <a:off x="1716657" y="4164046"/>
            <a:ext cx="2210286" cy="400110"/>
          </a:xfrm>
          <a:prstGeom prst="rect">
            <a:avLst/>
          </a:prstGeom>
          <a:noFill/>
        </p:spPr>
        <p:txBody>
          <a:bodyPr wrap="square" rtlCol="1">
            <a:spAutoFit/>
          </a:bodyPr>
          <a:lstStyle/>
          <a:p>
            <a:pPr algn="r" rtl="1"/>
            <a:r>
              <a:rPr lang="he-IL" sz="2000" b="1" dirty="0" smtClean="0">
                <a:solidFill>
                  <a:schemeClr val="accent3">
                    <a:lumMod val="75000"/>
                  </a:schemeClr>
                </a:solidFill>
              </a:rPr>
              <a:t>סיריאנים </a:t>
            </a:r>
            <a:endParaRPr lang="he-IL" sz="2000" b="1" dirty="0">
              <a:solidFill>
                <a:schemeClr val="accent3">
                  <a:lumMod val="75000"/>
                </a:schemeClr>
              </a:solidFill>
            </a:endParaRPr>
          </a:p>
        </p:txBody>
      </p:sp>
      <p:pic>
        <p:nvPicPr>
          <p:cNvPr id="15" name="Picture 8" descr="We will keep Church of Holy Sepulchre close 'until state annuls  controversial decisions' - Armenian patriarch - Armenian News - Tert.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5464" y="1901935"/>
            <a:ext cx="4104097" cy="271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22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05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058"/>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54"/>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50"/>
                                        </p:tgtEl>
                                        <p:attrNameLst>
                                          <p:attrName>style.visibility</p:attrName>
                                        </p:attrNameLst>
                                      </p:cBhvr>
                                      <p:to>
                                        <p:strVal val="visible"/>
                                      </p:to>
                                    </p:set>
                                  </p:childTnLst>
                                </p:cTn>
                              </p:par>
                              <p:par>
                                <p:cTn id="47" presetID="1" presetClass="entr" presetSubtype="0" fill="hold" grpId="2"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58"/>
                                        </p:tgtEl>
                                        <p:attrNameLst>
                                          <p:attrName>style.visibility</p:attrName>
                                        </p:attrNameLst>
                                      </p:cBhvr>
                                      <p:to>
                                        <p:strVal val="visible"/>
                                      </p:to>
                                    </p:set>
                                  </p:childTnLst>
                                </p:cTn>
                              </p:par>
                              <p:par>
                                <p:cTn id="51" presetID="1" presetClass="entr" presetSubtype="0" fill="hold" grpId="2"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2"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ownloads\צבעוני כנסיית הקבר.jpg"/>
          <p:cNvPicPr>
            <a:picLocks noChangeAspect="1" noChangeArrowheads="1"/>
          </p:cNvPicPr>
          <p:nvPr/>
        </p:nvPicPr>
        <p:blipFill>
          <a:blip r:embed="rId2">
            <a:extLst>
              <a:ext uri="{28A0092B-C50C-407E-A947-70E740481C1C}">
                <a14:useLocalDpi xmlns:a14="http://schemas.microsoft.com/office/drawing/2010/main" val="0"/>
              </a:ext>
            </a:extLst>
          </a:blip>
          <a:srcRect l="20647" r="10455" b="11264"/>
          <a:stretch>
            <a:fillRect/>
          </a:stretch>
        </p:blipFill>
        <p:spPr bwMode="auto">
          <a:xfrm>
            <a:off x="464701" y="-201168"/>
            <a:ext cx="9934013" cy="668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lgn="r"/>
            <a:endParaRPr lang="he-IL" sz="4800" dirty="0"/>
          </a:p>
        </p:txBody>
      </p:sp>
      <p:sp>
        <p:nvSpPr>
          <p:cNvPr id="3" name="Content Placeholder 2"/>
          <p:cNvSpPr>
            <a:spLocks noGrp="1"/>
          </p:cNvSpPr>
          <p:nvPr>
            <p:ph idx="1"/>
          </p:nvPr>
        </p:nvSpPr>
        <p:spPr/>
        <p:txBody>
          <a:bodyPr/>
          <a:lstStyle/>
          <a:p>
            <a:endParaRPr lang="he-IL" dirty="0"/>
          </a:p>
        </p:txBody>
      </p:sp>
      <p:pic>
        <p:nvPicPr>
          <p:cNvPr id="5" name="Picture 2" descr="C:\Users\user\Downloads\צבעוני כנסיית הקבר.jpg"/>
          <p:cNvPicPr>
            <a:picLocks noChangeAspect="1" noChangeArrowheads="1"/>
          </p:cNvPicPr>
          <p:nvPr/>
        </p:nvPicPr>
        <p:blipFill rotWithShape="1">
          <a:blip r:embed="rId2">
            <a:extLst>
              <a:ext uri="{28A0092B-C50C-407E-A947-70E740481C1C}">
                <a14:useLocalDpi xmlns:a14="http://schemas.microsoft.com/office/drawing/2010/main" val="0"/>
              </a:ext>
            </a:extLst>
          </a:blip>
          <a:srcRect l="68399" r="13116" b="73606"/>
          <a:stretch/>
        </p:blipFill>
        <p:spPr bwMode="auto">
          <a:xfrm rot="5400000">
            <a:off x="9172080" y="3958507"/>
            <a:ext cx="2453268" cy="190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7382107" y="111512"/>
            <a:ext cx="3053711" cy="1795347"/>
          </a:xfrm>
          <a:prstGeom prst="roundRect">
            <a:avLst/>
          </a:prstGeom>
          <a:solidFill>
            <a:srgbClr val="175145"/>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smtClean="0"/>
              <a:t>חלוקת זכויות החזקה בכנסיית הקבר כפי שהוקפאו בפירמאן 1852</a:t>
            </a:r>
            <a:endParaRPr lang="he-IL" sz="2400" b="1" dirty="0"/>
          </a:p>
        </p:txBody>
      </p:sp>
      <p:sp>
        <p:nvSpPr>
          <p:cNvPr id="7" name="Oval 6"/>
          <p:cNvSpPr/>
          <p:nvPr/>
        </p:nvSpPr>
        <p:spPr>
          <a:xfrm>
            <a:off x="2267712" y="1416327"/>
            <a:ext cx="502920" cy="4905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Oval 7"/>
          <p:cNvSpPr/>
          <p:nvPr/>
        </p:nvSpPr>
        <p:spPr>
          <a:xfrm>
            <a:off x="2648712" y="2874709"/>
            <a:ext cx="502920" cy="5346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8"/>
          <p:cNvSpPr txBox="1"/>
          <p:nvPr/>
        </p:nvSpPr>
        <p:spPr>
          <a:xfrm>
            <a:off x="-48768" y="6508325"/>
            <a:ext cx="3584448" cy="369332"/>
          </a:xfrm>
          <a:prstGeom prst="rect">
            <a:avLst/>
          </a:prstGeom>
          <a:noFill/>
        </p:spPr>
        <p:txBody>
          <a:bodyPr wrap="square" rtlCol="1">
            <a:spAutoFit/>
          </a:bodyPr>
          <a:lstStyle/>
          <a:p>
            <a:r>
              <a:rPr lang="he-IL" dirty="0" smtClean="0"/>
              <a:t>המפה באדיבות ד"ר שמואל ברקוביץ </a:t>
            </a:r>
            <a:endParaRPr lang="he-IL" dirty="0"/>
          </a:p>
        </p:txBody>
      </p:sp>
    </p:spTree>
    <p:extLst>
      <p:ext uri="{BB962C8B-B14F-4D97-AF65-F5344CB8AC3E}">
        <p14:creationId xmlns:p14="http://schemas.microsoft.com/office/powerpoint/2010/main" val="41818721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upload.wikimedia.org/wikipedia/commons/2/22/AeliaCapitolina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5151" y="-832715"/>
            <a:ext cx="5260974" cy="8166965"/>
          </a:xfrm>
          <a:prstGeom prst="rect">
            <a:avLst/>
          </a:prstGeom>
          <a:noFill/>
          <a:extLst>
            <a:ext uri="{909E8E84-426E-40DD-AFC4-6F175D3DCCD1}">
              <a14:hiddenFill xmlns:a14="http://schemas.microsoft.com/office/drawing/2010/main">
                <a:solidFill>
                  <a:srgbClr val="FFFFFF"/>
                </a:solidFill>
              </a14:hiddenFill>
            </a:ext>
          </a:extLst>
        </p:spPr>
      </p:pic>
      <p:sp>
        <p:nvSpPr>
          <p:cNvPr id="6" name="5-Point Star 5"/>
          <p:cNvSpPr/>
          <p:nvPr/>
        </p:nvSpPr>
        <p:spPr>
          <a:xfrm>
            <a:off x="3720371" y="4240038"/>
            <a:ext cx="586956" cy="477508"/>
          </a:xfrm>
          <a:prstGeom prst="star5">
            <a:avLst/>
          </a:prstGeom>
          <a:solidFill>
            <a:schemeClr val="accent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t" anchorCtr="0"/>
          <a:lstStyle/>
          <a:p>
            <a:pPr algn="ctr"/>
            <a:endParaRPr lang="he-IL" sz="1400" dirty="0"/>
          </a:p>
        </p:txBody>
      </p:sp>
      <p:sp>
        <p:nvSpPr>
          <p:cNvPr id="7" name="Line Callout 1 6"/>
          <p:cNvSpPr/>
          <p:nvPr/>
        </p:nvSpPr>
        <p:spPr>
          <a:xfrm>
            <a:off x="912511" y="3924250"/>
            <a:ext cx="1631730" cy="860651"/>
          </a:xfrm>
          <a:prstGeom prst="borderCallout1">
            <a:avLst>
              <a:gd name="adj1" fmla="val 53187"/>
              <a:gd name="adj2" fmla="val 102577"/>
              <a:gd name="adj3" fmla="val 65978"/>
              <a:gd name="adj4" fmla="val 175898"/>
            </a:avLst>
          </a:prstGeom>
          <a:solidFill>
            <a:srgbClr val="92D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solidFill>
                  <a:srgbClr val="002060"/>
                </a:solidFill>
              </a:rPr>
              <a:t>שער יפו</a:t>
            </a:r>
          </a:p>
          <a:p>
            <a:pPr algn="ctr"/>
            <a:r>
              <a:rPr lang="he-IL" b="1" dirty="0" smtClean="0">
                <a:solidFill>
                  <a:srgbClr val="002060"/>
                </a:solidFill>
              </a:rPr>
              <a:t> אתה כאן</a:t>
            </a:r>
            <a:endParaRPr lang="he-IL" b="1" dirty="0">
              <a:solidFill>
                <a:srgbClr val="002060"/>
              </a:solidFill>
            </a:endParaRPr>
          </a:p>
        </p:txBody>
      </p:sp>
      <p:cxnSp>
        <p:nvCxnSpPr>
          <p:cNvPr id="9" name="Straight Connector 8"/>
          <p:cNvCxnSpPr/>
          <p:nvPr/>
        </p:nvCxnSpPr>
        <p:spPr>
          <a:xfrm>
            <a:off x="5276850" y="2371725"/>
            <a:ext cx="381000" cy="3760674"/>
          </a:xfrm>
          <a:prstGeom prst="line">
            <a:avLst/>
          </a:prstGeom>
          <a:ln w="10795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270174" y="4272583"/>
            <a:ext cx="2606876" cy="251792"/>
          </a:xfrm>
          <a:prstGeom prst="line">
            <a:avLst/>
          </a:prstGeom>
          <a:ln w="10795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AutoShape 4" descr="Saint Gregory Church Update - Armenian Cross, HD Png Download , Transparent  Png Image - PNGite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8200" name="Picture 8" descr="Saint Gregory Church Update - Armenian Cross, HD Png Download , Transparent  Png Image - PNGi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482" y="4991100"/>
            <a:ext cx="1229987" cy="125859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ross PNG, Cross Transparent Background - FreeIcon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024" y="2805680"/>
            <a:ext cx="1892483" cy="1892483"/>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rescent Moon png download - 1200*1200 - Free Transparent Moon png  Download. - CleanPNG / Kis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5227" y="3067000"/>
            <a:ext cx="857250" cy="85725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Star Of David Icon | IconExperience - Professional Icons » O-Colle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5638" y="4591893"/>
            <a:ext cx="937941" cy="9379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HE CARDO MURAL IN THE OLD CITY OF JERUSALEM | Bible art, Jewish art,  History paint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0584" y="65328"/>
            <a:ext cx="4945564" cy="2555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61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20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20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20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00"/>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3" name="Content Placeholder 2"/>
          <p:cNvSpPr>
            <a:spLocks noGrp="1"/>
          </p:cNvSpPr>
          <p:nvPr>
            <p:ph idx="1"/>
          </p:nvPr>
        </p:nvSpPr>
        <p:spPr/>
        <p:txBody>
          <a:bodyPr/>
          <a:lstStyle/>
          <a:p>
            <a:endParaRPr lang="he-IL"/>
          </a:p>
        </p:txBody>
      </p:sp>
      <p:pic>
        <p:nvPicPr>
          <p:cNvPr id="3074" name="Picture 2" descr="Churches strike deal to restore Jerusalem's Church of the Holy Sepulchre -  www.israelhayom.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5064" y="1176470"/>
            <a:ext cx="8684584" cy="54866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55064" y="653250"/>
            <a:ext cx="8944584" cy="523220"/>
          </a:xfrm>
          <a:prstGeom prst="rect">
            <a:avLst/>
          </a:prstGeom>
          <a:noFill/>
        </p:spPr>
        <p:txBody>
          <a:bodyPr wrap="square" rtlCol="1">
            <a:spAutoFit/>
          </a:bodyPr>
          <a:lstStyle/>
          <a:p>
            <a:pPr algn="ctr"/>
            <a:r>
              <a:rPr lang="he-IL" sz="2800" b="1" dirty="0" smtClean="0">
                <a:solidFill>
                  <a:schemeClr val="accent1">
                    <a:lumMod val="75000"/>
                  </a:schemeClr>
                </a:solidFill>
              </a:rPr>
              <a:t>שיתופי פעולה לצורך שיפוץ החלקים המשותפים בכנסיה </a:t>
            </a:r>
            <a:endParaRPr lang="he-IL" sz="2800" b="1" dirty="0">
              <a:solidFill>
                <a:schemeClr val="accent1">
                  <a:lumMod val="75000"/>
                </a:schemeClr>
              </a:solidFill>
            </a:endParaRPr>
          </a:p>
        </p:txBody>
      </p:sp>
      <p:sp>
        <p:nvSpPr>
          <p:cNvPr id="5" name="TextBox 4"/>
          <p:cNvSpPr txBox="1"/>
          <p:nvPr/>
        </p:nvSpPr>
        <p:spPr>
          <a:xfrm>
            <a:off x="10783330" y="3919795"/>
            <a:ext cx="1408670" cy="1200329"/>
          </a:xfrm>
          <a:prstGeom prst="rect">
            <a:avLst/>
          </a:prstGeom>
          <a:noFill/>
        </p:spPr>
        <p:txBody>
          <a:bodyPr wrap="square" rtlCol="1">
            <a:spAutoFit/>
          </a:bodyPr>
          <a:lstStyle/>
          <a:p>
            <a:pPr algn="r"/>
            <a:r>
              <a:rPr lang="he-IL" dirty="0" smtClean="0"/>
              <a:t>עוד על העדות הנוצריות </a:t>
            </a:r>
            <a:r>
              <a:rPr lang="he-IL" dirty="0" smtClean="0">
                <a:hlinkClick r:id="rId3"/>
              </a:rPr>
              <a:t>בקישור </a:t>
            </a:r>
            <a:endParaRPr lang="he-IL" dirty="0"/>
          </a:p>
        </p:txBody>
      </p:sp>
    </p:spTree>
    <p:extLst>
      <p:ext uri="{BB962C8B-B14F-4D97-AF65-F5344CB8AC3E}">
        <p14:creationId xmlns:p14="http://schemas.microsoft.com/office/powerpoint/2010/main" val="28120967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3" name="Content Placeholder 2"/>
          <p:cNvSpPr>
            <a:spLocks noGrp="1"/>
          </p:cNvSpPr>
          <p:nvPr>
            <p:ph idx="1"/>
          </p:nvPr>
        </p:nvSpPr>
        <p:spPr/>
        <p:txBody>
          <a:bodyPr/>
          <a:lstStyle/>
          <a:p>
            <a:endParaRPr lang="he-IL" dirty="0"/>
          </a:p>
        </p:txBody>
      </p:sp>
      <p:pic>
        <p:nvPicPr>
          <p:cNvPr id="2050" name="Picture 2" descr="https://scontent.ftlv2-1.fna.fbcdn.net/v/t1.0-9/91781775_4527746033932244_2176129018280017920_n.jpg?_nc_cat=102&amp;_nc_sid=730e14&amp;_nc_ohc=uuc-pqZtRlAAX_F3kja&amp;_nc_oc=AQkiORTIYApLTU6ljV1fuJjekGMfHPEm4szC1YLDbcWW3h3ZCF__Fk2IPhhT6AD0WQo&amp;_nc_ht=scontent.ftlv2-1.fna&amp;oh=9bc6cc65341c96845593b5e326ec49f5&amp;oe=5F835A0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1842" y="71357"/>
            <a:ext cx="3851453" cy="68470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ystery of the &quot;Immovable Ladder&quot; Leaning Against Christianity's Most Holy  Chu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14600"/>
            <a:ext cx="7905750" cy="409575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rot="9640557">
            <a:off x="4802744" y="2654263"/>
            <a:ext cx="3579304" cy="10509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1236959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chs now 1.JPG"/>
          <p:cNvPicPr>
            <a:picLocks noChangeAspect="1"/>
          </p:cNvPicPr>
          <p:nvPr/>
        </p:nvPicPr>
        <p:blipFill>
          <a:blip r:embed="rId2" cstate="screen"/>
          <a:stretch>
            <a:fillRect/>
          </a:stretch>
        </p:blipFill>
        <p:spPr>
          <a:xfrm>
            <a:off x="1524000" y="363931"/>
            <a:ext cx="9144000" cy="6130138"/>
          </a:xfrm>
          <a:prstGeom prst="rect">
            <a:avLst/>
          </a:prstGeom>
        </p:spPr>
      </p:pic>
      <p:sp>
        <p:nvSpPr>
          <p:cNvPr id="2" name="Rectangle 1"/>
          <p:cNvSpPr/>
          <p:nvPr/>
        </p:nvSpPr>
        <p:spPr>
          <a:xfrm>
            <a:off x="5806440" y="3721608"/>
            <a:ext cx="960120" cy="7315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8" name="Elbow Connector 7"/>
          <p:cNvCxnSpPr/>
          <p:nvPr/>
        </p:nvCxnSpPr>
        <p:spPr>
          <a:xfrm rot="5400000" flipH="1" flipV="1">
            <a:off x="5417820" y="4384548"/>
            <a:ext cx="374904" cy="274320"/>
          </a:xfrm>
          <a:prstGeom prst="bentConnector3">
            <a:avLst>
              <a:gd name="adj1" fmla="val 106098"/>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66560" y="3937492"/>
            <a:ext cx="1810512" cy="646331"/>
          </a:xfrm>
          <a:prstGeom prst="rect">
            <a:avLst/>
          </a:prstGeom>
          <a:noFill/>
        </p:spPr>
        <p:txBody>
          <a:bodyPr wrap="square" rtlCol="1">
            <a:spAutoFit/>
          </a:bodyPr>
          <a:lstStyle/>
          <a:p>
            <a:r>
              <a:rPr lang="he-IL" dirty="0" smtClean="0">
                <a:solidFill>
                  <a:srgbClr val="FF0000"/>
                </a:solidFill>
              </a:rPr>
              <a:t>גולגותא, מקום הצליבה</a:t>
            </a:r>
            <a:endParaRPr lang="he-IL" dirty="0">
              <a:solidFill>
                <a:srgbClr val="FF0000"/>
              </a:solidFill>
            </a:endParaRPr>
          </a:p>
        </p:txBody>
      </p:sp>
    </p:spTree>
    <p:extLst>
      <p:ext uri="{BB962C8B-B14F-4D97-AF65-F5344CB8AC3E}">
        <p14:creationId xmlns:p14="http://schemas.microsoft.com/office/powerpoint/2010/main" val="31877212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err="1">
                <a:solidFill>
                  <a:schemeClr val="bg1"/>
                </a:solidFill>
                <a:cs typeface="+mn-cs"/>
              </a:rPr>
              <a:t>גולגותא</a:t>
            </a:r>
            <a:r>
              <a:rPr lang="he-IL" b="1" dirty="0">
                <a:solidFill>
                  <a:schemeClr val="bg1"/>
                </a:solidFill>
                <a:cs typeface="+mn-cs"/>
              </a:rPr>
              <a:t> (</a:t>
            </a:r>
            <a:r>
              <a:rPr lang="en-US" b="1" dirty="0">
                <a:solidFill>
                  <a:schemeClr val="bg1"/>
                </a:solidFill>
                <a:cs typeface="+mn-cs"/>
              </a:rPr>
              <a:t>Golgotha, Calvary</a:t>
            </a:r>
            <a:r>
              <a:rPr lang="he-IL" b="1" dirty="0">
                <a:solidFill>
                  <a:schemeClr val="bg1"/>
                </a:solidFill>
                <a:cs typeface="+mn-cs"/>
              </a:rPr>
              <a:t>)</a:t>
            </a:r>
          </a:p>
        </p:txBody>
      </p:sp>
      <p:pic>
        <p:nvPicPr>
          <p:cNvPr id="4" name="תמונה 3" descr="calvary-steps-c-hlp.jpg"/>
          <p:cNvPicPr>
            <a:picLocks noChangeAspect="1"/>
          </p:cNvPicPr>
          <p:nvPr/>
        </p:nvPicPr>
        <p:blipFill>
          <a:blip r:embed="rId2"/>
          <a:stretch>
            <a:fillRect/>
          </a:stretch>
        </p:blipFill>
        <p:spPr>
          <a:xfrm>
            <a:off x="3291840" y="0"/>
            <a:ext cx="4803267" cy="7218024"/>
          </a:xfrm>
          <a:prstGeom prst="rect">
            <a:avLst/>
          </a:prstGeom>
        </p:spPr>
      </p:pic>
    </p:spTree>
    <p:extLst>
      <p:ext uri="{BB962C8B-B14F-4D97-AF65-F5344CB8AC3E}">
        <p14:creationId xmlns:p14="http://schemas.microsoft.com/office/powerpoint/2010/main" val="39930413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calvary-c-hst.jpg"/>
          <p:cNvPicPr>
            <a:picLocks noChangeAspect="1"/>
          </p:cNvPicPr>
          <p:nvPr/>
        </p:nvPicPr>
        <p:blipFill>
          <a:blip r:embed="rId3"/>
          <a:stretch>
            <a:fillRect/>
          </a:stretch>
        </p:blipFill>
        <p:spPr>
          <a:xfrm>
            <a:off x="1878267" y="276303"/>
            <a:ext cx="8380605" cy="5500725"/>
          </a:xfrm>
          <a:prstGeom prst="rect">
            <a:avLst/>
          </a:prstGeom>
        </p:spPr>
      </p:pic>
      <p:sp>
        <p:nvSpPr>
          <p:cNvPr id="3" name="TextBox 2"/>
          <p:cNvSpPr txBox="1"/>
          <p:nvPr/>
        </p:nvSpPr>
        <p:spPr>
          <a:xfrm>
            <a:off x="414528" y="5870448"/>
            <a:ext cx="11777472" cy="923330"/>
          </a:xfrm>
          <a:prstGeom prst="rect">
            <a:avLst/>
          </a:prstGeom>
          <a:noFill/>
        </p:spPr>
        <p:txBody>
          <a:bodyPr wrap="square" rtlCol="1">
            <a:spAutoFit/>
          </a:bodyPr>
          <a:lstStyle/>
          <a:p>
            <a:pPr algn="r" rtl="1"/>
            <a:r>
              <a:rPr lang="he-IL" dirty="0"/>
              <a:t>33 הֵם בָּאוּ אֶל מָקוֹם הַנִּקְרָא גָּלְגֹּתָּא, כְּלוֹמַר מְקוֹם הַגֻּלְגֹּלֶת, 34 וְנָתְנוּ לוֹ לִשְׁתּוֹת יַיִן מָהוּל בִּמְרוֹרַת צֶמַח הָרֹאשׁ. הוּא טָעַם, אַךְ לֹא רָצָה לִשְׁתּוֹת. 35 אַחֲרֵי שֶׁצָּלְבוּ אוֹתוֹ חִלְּקוּ אֶת בְּגָדָיו בְּהַפִּילָם גּוֹרָל, 36 וְיָשְׁבוּ לִשְׁמֹר עָלָיו שָׁם. 37 מֵעַל לְרֹאשׁוֹ שָׂמוּ אֶת כְּתַב אַשְׁמָתוֹ: "זֶה הוּא יֵשׁוּעַ מֶלֶךְ הַיְּהוּדִים</a:t>
            </a:r>
            <a:r>
              <a:rPr lang="he-IL" dirty="0" smtClean="0"/>
              <a:t>." 38</a:t>
            </a:r>
            <a:r>
              <a:rPr lang="he-IL" dirty="0"/>
              <a:t> אוֹתָהּ שָׁעָה נִצְלְבוּ אִתּוֹ שְׁנֵי שׁוֹדְדִים, אֶחָד מִימִינוֹ וְאֶחָד מִשְֹמֹאלוֹ</a:t>
            </a:r>
            <a:r>
              <a:rPr lang="he-IL" dirty="0" smtClean="0"/>
              <a:t>.... (מתי 27)</a:t>
            </a:r>
            <a:endParaRPr lang="he-IL" dirty="0"/>
          </a:p>
        </p:txBody>
      </p:sp>
    </p:spTree>
    <p:extLst>
      <p:ext uri="{BB962C8B-B14F-4D97-AF65-F5344CB8AC3E}">
        <p14:creationId xmlns:p14="http://schemas.microsoft.com/office/powerpoint/2010/main" val="12296637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protection by glass - golgotha 1.jpg"/>
          <p:cNvPicPr>
            <a:picLocks noChangeAspect="1"/>
          </p:cNvPicPr>
          <p:nvPr/>
        </p:nvPicPr>
        <p:blipFill>
          <a:blip r:embed="rId3"/>
          <a:stretch>
            <a:fillRect/>
          </a:stretch>
        </p:blipFill>
        <p:spPr>
          <a:xfrm>
            <a:off x="1524000" y="368210"/>
            <a:ext cx="9144000" cy="6121580"/>
          </a:xfrm>
          <a:prstGeom prst="rect">
            <a:avLst/>
          </a:prstGeom>
        </p:spPr>
      </p:pic>
    </p:spTree>
    <p:extLst>
      <p:ext uri="{BB962C8B-B14F-4D97-AF65-F5344CB8AC3E}">
        <p14:creationId xmlns:p14="http://schemas.microsoft.com/office/powerpoint/2010/main" val="16886614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golgotha smaller.jpg"/>
          <p:cNvPicPr>
            <a:picLocks noChangeAspect="1"/>
          </p:cNvPicPr>
          <p:nvPr/>
        </p:nvPicPr>
        <p:blipFill>
          <a:blip r:embed="rId3"/>
          <a:stretch>
            <a:fillRect/>
          </a:stretch>
        </p:blipFill>
        <p:spPr>
          <a:xfrm>
            <a:off x="1524000" y="381000"/>
            <a:ext cx="9144000" cy="6096000"/>
          </a:xfrm>
          <a:prstGeom prst="rect">
            <a:avLst/>
          </a:prstGeom>
        </p:spPr>
      </p:pic>
    </p:spTree>
    <p:extLst>
      <p:ext uri="{BB962C8B-B14F-4D97-AF65-F5344CB8AC3E}">
        <p14:creationId xmlns:p14="http://schemas.microsoft.com/office/powerpoint/2010/main" val="40429401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chs now 1.JPG"/>
          <p:cNvPicPr>
            <a:picLocks noChangeAspect="1"/>
          </p:cNvPicPr>
          <p:nvPr/>
        </p:nvPicPr>
        <p:blipFill>
          <a:blip r:embed="rId2" cstate="screen"/>
          <a:stretch>
            <a:fillRect/>
          </a:stretch>
        </p:blipFill>
        <p:spPr>
          <a:xfrm>
            <a:off x="1524000" y="363931"/>
            <a:ext cx="9144000" cy="6130138"/>
          </a:xfrm>
          <a:prstGeom prst="rect">
            <a:avLst/>
          </a:prstGeom>
        </p:spPr>
      </p:pic>
      <p:sp>
        <p:nvSpPr>
          <p:cNvPr id="2" name="Rectangle 1"/>
          <p:cNvSpPr/>
          <p:nvPr/>
        </p:nvSpPr>
        <p:spPr>
          <a:xfrm>
            <a:off x="5349240" y="3675888"/>
            <a:ext cx="320040" cy="1828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TextBox 4"/>
          <p:cNvSpPr txBox="1"/>
          <p:nvPr/>
        </p:nvSpPr>
        <p:spPr>
          <a:xfrm>
            <a:off x="7434072" y="566928"/>
            <a:ext cx="3163824" cy="1631216"/>
          </a:xfrm>
          <a:prstGeom prst="rect">
            <a:avLst/>
          </a:prstGeom>
          <a:noFill/>
        </p:spPr>
        <p:txBody>
          <a:bodyPr wrap="square" rtlCol="1">
            <a:spAutoFit/>
          </a:bodyPr>
          <a:lstStyle/>
          <a:p>
            <a:pPr algn="r" rtl="1"/>
            <a:r>
              <a:rPr lang="he-IL" sz="2000" b="1" dirty="0">
                <a:solidFill>
                  <a:schemeClr val="accent2">
                    <a:lumMod val="50000"/>
                  </a:schemeClr>
                </a:solidFill>
              </a:rPr>
              <a:t>40</a:t>
            </a:r>
            <a:r>
              <a:rPr lang="he-IL" sz="2000" b="1">
                <a:solidFill>
                  <a:schemeClr val="accent2">
                    <a:lumMod val="50000"/>
                  </a:schemeClr>
                </a:solidFill>
              </a:rPr>
              <a:t> </a:t>
            </a:r>
            <a:r>
              <a:rPr lang="he-IL" sz="2000" b="1" smtClean="0">
                <a:solidFill>
                  <a:schemeClr val="accent2">
                    <a:lumMod val="50000"/>
                  </a:schemeClr>
                </a:solidFill>
              </a:rPr>
              <a:t>"הֵם </a:t>
            </a:r>
            <a:r>
              <a:rPr lang="he-IL" sz="2000" b="1" dirty="0">
                <a:solidFill>
                  <a:schemeClr val="accent2">
                    <a:lumMod val="50000"/>
                  </a:schemeClr>
                </a:solidFill>
              </a:rPr>
              <a:t>לָקְחוּ אֶת גּוּפַת יֵשׁוּעַ וְעָטְפוּ אוֹתָהּ בְּתַכְרִיכִים עִם הַבְּשָׂמִים כְּמִנְהַג הַקְּבוּרָה אֵצֶל </a:t>
            </a:r>
            <a:r>
              <a:rPr lang="he-IL" sz="2000" b="1">
                <a:solidFill>
                  <a:schemeClr val="accent2">
                    <a:lumMod val="50000"/>
                  </a:schemeClr>
                </a:solidFill>
              </a:rPr>
              <a:t>הַיְּהוּדִים</a:t>
            </a:r>
            <a:r>
              <a:rPr lang="he-IL" sz="2000" b="1" smtClean="0">
                <a:solidFill>
                  <a:schemeClr val="accent2">
                    <a:lumMod val="50000"/>
                  </a:schemeClr>
                </a:solidFill>
              </a:rPr>
              <a:t>."(</a:t>
            </a:r>
            <a:r>
              <a:rPr lang="he-IL" sz="2000" b="1" dirty="0" smtClean="0">
                <a:solidFill>
                  <a:schemeClr val="accent2">
                    <a:lumMod val="50000"/>
                  </a:schemeClr>
                </a:solidFill>
              </a:rPr>
              <a:t>יוחנן 19).</a:t>
            </a:r>
            <a:endParaRPr lang="he-IL" sz="2000" b="1" dirty="0">
              <a:solidFill>
                <a:schemeClr val="accent2">
                  <a:lumMod val="50000"/>
                </a:schemeClr>
              </a:solidFill>
            </a:endParaRPr>
          </a:p>
        </p:txBody>
      </p:sp>
      <p:sp>
        <p:nvSpPr>
          <p:cNvPr id="6" name="TextBox 5"/>
          <p:cNvSpPr txBox="1"/>
          <p:nvPr/>
        </p:nvSpPr>
        <p:spPr>
          <a:xfrm>
            <a:off x="2752344" y="3675888"/>
            <a:ext cx="2350008" cy="430887"/>
          </a:xfrm>
          <a:prstGeom prst="rect">
            <a:avLst/>
          </a:prstGeom>
          <a:noFill/>
        </p:spPr>
        <p:txBody>
          <a:bodyPr wrap="square" rtlCol="1">
            <a:spAutoFit/>
          </a:bodyPr>
          <a:lstStyle/>
          <a:p>
            <a:pPr algn="r" rtl="1"/>
            <a:r>
              <a:rPr lang="he-IL" sz="2200" b="1" dirty="0" smtClean="0">
                <a:solidFill>
                  <a:srgbClr val="FF0000"/>
                </a:solidFill>
              </a:rPr>
              <a:t>אבן המשיחה</a:t>
            </a:r>
            <a:endParaRPr lang="he-IL" sz="2200" b="1" dirty="0">
              <a:solidFill>
                <a:srgbClr val="FF0000"/>
              </a:solidFill>
            </a:endParaRPr>
          </a:p>
        </p:txBody>
      </p:sp>
    </p:spTree>
    <p:extLst>
      <p:ext uri="{BB962C8B-B14F-4D97-AF65-F5344CB8AC3E}">
        <p14:creationId xmlns:p14="http://schemas.microsoft.com/office/powerpoint/2010/main" val="10137372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תמונה 1" descr="57 holy sepculhre stone of unction or anointment.jpg"/>
          <p:cNvPicPr>
            <a:picLocks noChangeAspect="1"/>
          </p:cNvPicPr>
          <p:nvPr/>
        </p:nvPicPr>
        <p:blipFill>
          <a:blip r:embed="rId2"/>
          <a:srcRect/>
          <a:stretch>
            <a:fillRect/>
          </a:stretch>
        </p:blipFill>
        <p:spPr bwMode="auto">
          <a:xfrm>
            <a:off x="1524000" y="192089"/>
            <a:ext cx="9144000" cy="6473825"/>
          </a:xfrm>
          <a:prstGeom prst="rect">
            <a:avLst/>
          </a:prstGeom>
          <a:noFill/>
          <a:ln w="9525">
            <a:noFill/>
            <a:miter lim="800000"/>
            <a:headEnd/>
            <a:tailEnd/>
          </a:ln>
        </p:spPr>
      </p:pic>
      <p:sp>
        <p:nvSpPr>
          <p:cNvPr id="48131" name="TextBox 2"/>
          <p:cNvSpPr txBox="1">
            <a:spLocks noChangeArrowheads="1"/>
          </p:cNvSpPr>
          <p:nvPr/>
        </p:nvSpPr>
        <p:spPr bwMode="auto">
          <a:xfrm>
            <a:off x="8967788" y="70295"/>
            <a:ext cx="3071812" cy="1446212"/>
          </a:xfrm>
          <a:prstGeom prst="rect">
            <a:avLst/>
          </a:prstGeom>
          <a:noFill/>
          <a:ln w="9525">
            <a:noFill/>
            <a:miter lim="800000"/>
            <a:headEnd/>
            <a:tailEnd/>
          </a:ln>
        </p:spPr>
        <p:txBody>
          <a:bodyPr>
            <a:spAutoFit/>
          </a:bodyPr>
          <a:lstStyle/>
          <a:p>
            <a:pPr algn="r" defTabSz="914400" rtl="1">
              <a:defRPr/>
            </a:pPr>
            <a:r>
              <a:rPr lang="he-IL" sz="4400" b="1" dirty="0">
                <a:solidFill>
                  <a:schemeClr val="accent2">
                    <a:lumMod val="75000"/>
                  </a:schemeClr>
                </a:solidFill>
                <a:latin typeface="Calibri"/>
                <a:cs typeface="Arial" panose="020B0604020202020204" pitchFamily="34" charset="0"/>
              </a:rPr>
              <a:t>אבן</a:t>
            </a:r>
          </a:p>
          <a:p>
            <a:pPr algn="r" defTabSz="914400" rtl="1">
              <a:defRPr/>
            </a:pPr>
            <a:r>
              <a:rPr lang="he-IL" sz="4400" b="1" dirty="0">
                <a:solidFill>
                  <a:schemeClr val="accent2">
                    <a:lumMod val="75000"/>
                  </a:schemeClr>
                </a:solidFill>
                <a:latin typeface="Calibri"/>
                <a:cs typeface="Arial" panose="020B0604020202020204" pitchFamily="34" charset="0"/>
              </a:rPr>
              <a:t>המשיחה</a:t>
            </a:r>
          </a:p>
        </p:txBody>
      </p:sp>
    </p:spTree>
    <p:extLst>
      <p:ext uri="{BB962C8B-B14F-4D97-AF65-F5344CB8AC3E}">
        <p14:creationId xmlns:p14="http://schemas.microsoft.com/office/powerpoint/2010/main" val="123914986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stone-unction-pilgrims-cc-goldberg.jpg"/>
          <p:cNvPicPr>
            <a:picLocks noChangeAspect="1"/>
          </p:cNvPicPr>
          <p:nvPr/>
        </p:nvPicPr>
        <p:blipFill>
          <a:blip r:embed="rId2"/>
          <a:stretch>
            <a:fillRect/>
          </a:stretch>
        </p:blipFill>
        <p:spPr>
          <a:xfrm>
            <a:off x="7360129" y="671603"/>
            <a:ext cx="3924300" cy="5238750"/>
          </a:xfrm>
          <a:prstGeom prst="rect">
            <a:avLst/>
          </a:prstGeom>
        </p:spPr>
      </p:pic>
      <p:pic>
        <p:nvPicPr>
          <p:cNvPr id="3" name="תמונה 1" descr="stone-unction-prayer-cc-luca-vergano.jpg"/>
          <p:cNvPicPr>
            <a:picLocks noChangeAspect="1"/>
          </p:cNvPicPr>
          <p:nvPr/>
        </p:nvPicPr>
        <p:blipFill>
          <a:blip r:embed="rId3"/>
          <a:stretch>
            <a:fillRect/>
          </a:stretch>
        </p:blipFill>
        <p:spPr>
          <a:xfrm>
            <a:off x="396994" y="2036014"/>
            <a:ext cx="6672521" cy="4537314"/>
          </a:xfrm>
          <a:prstGeom prst="rect">
            <a:avLst/>
          </a:prstGeom>
        </p:spPr>
      </p:pic>
    </p:spTree>
    <p:extLst>
      <p:ext uri="{BB962C8B-B14F-4D97-AF65-F5344CB8AC3E}">
        <p14:creationId xmlns:p14="http://schemas.microsoft.com/office/powerpoint/2010/main" val="606694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3" name="Content Placeholder 2"/>
          <p:cNvSpPr>
            <a:spLocks noGrp="1"/>
          </p:cNvSpPr>
          <p:nvPr>
            <p:ph idx="1"/>
          </p:nvPr>
        </p:nvSpPr>
        <p:spPr/>
        <p:txBody>
          <a:bodyPr/>
          <a:lstStyle/>
          <a:p>
            <a:endParaRPr lang="he-IL"/>
          </a:p>
        </p:txBody>
      </p:sp>
      <p:pic>
        <p:nvPicPr>
          <p:cNvPr id="4098" name="Picture 2" descr="https://cdn.exiteme.com/exitetogo/www.haatika.co.il/userfiles/images/klal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2430" y="224011"/>
            <a:ext cx="6465688" cy="6444208"/>
          </a:xfrm>
          <a:prstGeom prst="rect">
            <a:avLst/>
          </a:prstGeom>
          <a:noFill/>
          <a:extLst>
            <a:ext uri="{909E8E84-426E-40DD-AFC4-6F175D3DCCD1}">
              <a14:hiddenFill xmlns:a14="http://schemas.microsoft.com/office/drawing/2010/main">
                <a:solidFill>
                  <a:srgbClr val="FFFFFF"/>
                </a:solidFill>
              </a14:hiddenFill>
            </a:ext>
          </a:extLst>
        </p:spPr>
      </p:pic>
      <p:sp>
        <p:nvSpPr>
          <p:cNvPr id="4" name="5-Point Star 3"/>
          <p:cNvSpPr/>
          <p:nvPr/>
        </p:nvSpPr>
        <p:spPr>
          <a:xfrm>
            <a:off x="3960682" y="3609975"/>
            <a:ext cx="586956" cy="477508"/>
          </a:xfrm>
          <a:prstGeom prst="star5">
            <a:avLst/>
          </a:prstGeom>
          <a:solidFill>
            <a:schemeClr val="accent3"/>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t" anchorCtr="0"/>
          <a:lstStyle/>
          <a:p>
            <a:pPr algn="ctr"/>
            <a:endParaRPr lang="he-IL" sz="1400" dirty="0"/>
          </a:p>
        </p:txBody>
      </p:sp>
      <p:sp>
        <p:nvSpPr>
          <p:cNvPr id="6" name="Line Callout 1 5"/>
          <p:cNvSpPr/>
          <p:nvPr/>
        </p:nvSpPr>
        <p:spPr>
          <a:xfrm>
            <a:off x="1141413" y="3226832"/>
            <a:ext cx="1631730" cy="860651"/>
          </a:xfrm>
          <a:prstGeom prst="borderCallout1">
            <a:avLst>
              <a:gd name="adj1" fmla="val 53187"/>
              <a:gd name="adj2" fmla="val 102577"/>
              <a:gd name="adj3" fmla="val 65978"/>
              <a:gd name="adj4" fmla="val 175898"/>
            </a:avLst>
          </a:prstGeom>
          <a:solidFill>
            <a:srgbClr val="92D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solidFill>
                  <a:srgbClr val="002060"/>
                </a:solidFill>
              </a:rPr>
              <a:t>שער יפו</a:t>
            </a:r>
          </a:p>
          <a:p>
            <a:pPr algn="ctr"/>
            <a:r>
              <a:rPr lang="he-IL" b="1" dirty="0" smtClean="0">
                <a:solidFill>
                  <a:srgbClr val="002060"/>
                </a:solidFill>
              </a:rPr>
              <a:t> אתה כאן</a:t>
            </a:r>
            <a:endParaRPr lang="he-IL" b="1" dirty="0">
              <a:solidFill>
                <a:srgbClr val="002060"/>
              </a:solidFill>
            </a:endParaRPr>
          </a:p>
        </p:txBody>
      </p:sp>
    </p:spTree>
    <p:extLst>
      <p:ext uri="{BB962C8B-B14F-4D97-AF65-F5344CB8AC3E}">
        <p14:creationId xmlns:p14="http://schemas.microsoft.com/office/powerpoint/2010/main" val="1430722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1" descr="stone of unction 2.jpeg"/>
          <p:cNvPicPr>
            <a:picLocks noChangeAspect="1"/>
          </p:cNvPicPr>
          <p:nvPr/>
        </p:nvPicPr>
        <p:blipFill>
          <a:blip r:embed="rId3"/>
          <a:stretch>
            <a:fillRect/>
          </a:stretch>
        </p:blipFill>
        <p:spPr>
          <a:xfrm>
            <a:off x="315344" y="2182483"/>
            <a:ext cx="5921555" cy="4441166"/>
          </a:xfrm>
          <a:prstGeom prst="rect">
            <a:avLst/>
          </a:prstGeom>
        </p:spPr>
      </p:pic>
      <p:pic>
        <p:nvPicPr>
          <p:cNvPr id="2" name="תמונה 1" descr="stone of unction 1.jpg"/>
          <p:cNvPicPr>
            <a:picLocks noChangeAspect="1"/>
          </p:cNvPicPr>
          <p:nvPr/>
        </p:nvPicPr>
        <p:blipFill>
          <a:blip r:embed="rId4"/>
          <a:stretch>
            <a:fillRect/>
          </a:stretch>
        </p:blipFill>
        <p:spPr>
          <a:xfrm>
            <a:off x="5078266" y="281825"/>
            <a:ext cx="6699208" cy="4462704"/>
          </a:xfrm>
          <a:prstGeom prst="rect">
            <a:avLst/>
          </a:prstGeom>
        </p:spPr>
      </p:pic>
    </p:spTree>
    <p:extLst>
      <p:ext uri="{BB962C8B-B14F-4D97-AF65-F5344CB8AC3E}">
        <p14:creationId xmlns:p14="http://schemas.microsoft.com/office/powerpoint/2010/main" val="13348375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stone of unction 4.jpg"/>
          <p:cNvPicPr>
            <a:picLocks noChangeAspect="1"/>
          </p:cNvPicPr>
          <p:nvPr/>
        </p:nvPicPr>
        <p:blipFill>
          <a:blip r:embed="rId2"/>
          <a:stretch>
            <a:fillRect/>
          </a:stretch>
        </p:blipFill>
        <p:spPr>
          <a:xfrm>
            <a:off x="1524000" y="400050"/>
            <a:ext cx="9144000" cy="6057900"/>
          </a:xfrm>
          <a:prstGeom prst="rect">
            <a:avLst/>
          </a:prstGeom>
        </p:spPr>
      </p:pic>
    </p:spTree>
    <p:extLst>
      <p:ext uri="{BB962C8B-B14F-4D97-AF65-F5344CB8AC3E}">
        <p14:creationId xmlns:p14="http://schemas.microsoft.com/office/powerpoint/2010/main" val="11327920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chs now 1.JPG"/>
          <p:cNvPicPr>
            <a:picLocks noChangeAspect="1"/>
          </p:cNvPicPr>
          <p:nvPr/>
        </p:nvPicPr>
        <p:blipFill>
          <a:blip r:embed="rId2" cstate="screen"/>
          <a:stretch>
            <a:fillRect/>
          </a:stretch>
        </p:blipFill>
        <p:spPr>
          <a:xfrm>
            <a:off x="1560576" y="327355"/>
            <a:ext cx="9144000" cy="6130138"/>
          </a:xfrm>
          <a:prstGeom prst="rect">
            <a:avLst/>
          </a:prstGeom>
        </p:spPr>
      </p:pic>
      <p:sp>
        <p:nvSpPr>
          <p:cNvPr id="4" name="אליפסה 3"/>
          <p:cNvSpPr/>
          <p:nvPr/>
        </p:nvSpPr>
        <p:spPr>
          <a:xfrm>
            <a:off x="3618530" y="2380290"/>
            <a:ext cx="1263024" cy="126302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extBox 1"/>
          <p:cNvSpPr txBox="1"/>
          <p:nvPr/>
        </p:nvSpPr>
        <p:spPr>
          <a:xfrm>
            <a:off x="7577328" y="566928"/>
            <a:ext cx="3127248" cy="1938992"/>
          </a:xfrm>
          <a:prstGeom prst="rect">
            <a:avLst/>
          </a:prstGeom>
          <a:noFill/>
        </p:spPr>
        <p:txBody>
          <a:bodyPr wrap="square" rtlCol="1">
            <a:spAutoFit/>
          </a:bodyPr>
          <a:lstStyle/>
          <a:p>
            <a:pPr algn="r" rtl="1"/>
            <a:r>
              <a:rPr lang="he-IL" sz="2000" b="1" dirty="0">
                <a:solidFill>
                  <a:schemeClr val="accent2">
                    <a:lumMod val="50000"/>
                  </a:schemeClr>
                </a:solidFill>
              </a:rPr>
              <a:t> </a:t>
            </a:r>
            <a:r>
              <a:rPr lang="he-IL" sz="2000" b="1" dirty="0" smtClean="0">
                <a:solidFill>
                  <a:schemeClr val="accent2">
                    <a:lumMod val="50000"/>
                  </a:schemeClr>
                </a:solidFill>
              </a:rPr>
              <a:t>"בַּמָּקוֹם </a:t>
            </a:r>
            <a:r>
              <a:rPr lang="he-IL" sz="2000" b="1" dirty="0">
                <a:solidFill>
                  <a:schemeClr val="accent2">
                    <a:lumMod val="50000"/>
                  </a:schemeClr>
                </a:solidFill>
              </a:rPr>
              <a:t>שֶׁנִּצְלַב יֵשׁוּעַ הָיָה גַּן וּבַגַּן קֶבֶר חָדָשׁ שֶׁעוֹד לֹא הֻנַּח בּוֹ אִישׁ. 42 שָׁם שָׂמוּ אֶת יֵשׁוּעַ, כִּי עֶרֶב שַׁבָּת הָיָה לַיְּהוּדִים וְהַקֶּבֶר </a:t>
            </a:r>
            <a:r>
              <a:rPr lang="he-IL" sz="2000" b="1" dirty="0" smtClean="0">
                <a:solidFill>
                  <a:schemeClr val="accent2">
                    <a:lumMod val="50000"/>
                  </a:schemeClr>
                </a:solidFill>
              </a:rPr>
              <a:t>קָרוֹב" (יוחנן 19)</a:t>
            </a:r>
            <a:endParaRPr lang="he-IL" sz="2000" b="1" dirty="0">
              <a:solidFill>
                <a:schemeClr val="accent2">
                  <a:lumMod val="50000"/>
                </a:schemeClr>
              </a:solidFill>
            </a:endParaRPr>
          </a:p>
        </p:txBody>
      </p:sp>
      <p:cxnSp>
        <p:nvCxnSpPr>
          <p:cNvPr id="6" name="Elbow Connector 5"/>
          <p:cNvCxnSpPr/>
          <p:nvPr/>
        </p:nvCxnSpPr>
        <p:spPr>
          <a:xfrm rot="10800000">
            <a:off x="4649639" y="3545457"/>
            <a:ext cx="681489" cy="193856"/>
          </a:xfrm>
          <a:prstGeom prst="bentConnector3">
            <a:avLst>
              <a:gd name="adj1" fmla="val 99367"/>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3176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New Study Suggests That Jesus's Tomb Is 700 Years Older Than Previously  Thought | artnet 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107" y="196280"/>
            <a:ext cx="9753600" cy="650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24605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novations Begin on Jesus' Tomb in Jerusalem - HIS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204" y="899333"/>
            <a:ext cx="10196124" cy="573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1098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282C1B7-AF3B-4B8D-A1DD-7FC4A6FB44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75781" y="-120769"/>
            <a:ext cx="8625776" cy="7417366"/>
          </a:xfrm>
          <a:prstGeom prst="rect">
            <a:avLst/>
          </a:prstGeom>
        </p:spPr>
      </p:pic>
      <p:sp>
        <p:nvSpPr>
          <p:cNvPr id="2" name="Title 1"/>
          <p:cNvSpPr>
            <a:spLocks noGrp="1"/>
          </p:cNvSpPr>
          <p:nvPr>
            <p:ph type="title"/>
          </p:nvPr>
        </p:nvSpPr>
        <p:spPr>
          <a:xfrm>
            <a:off x="1751161" y="560717"/>
            <a:ext cx="8972589" cy="2246790"/>
          </a:xfrm>
        </p:spPr>
        <p:txBody>
          <a:bodyPr/>
          <a:lstStyle/>
          <a:p>
            <a:pPr algn="r"/>
            <a:r>
              <a:rPr lang="he-IL" dirty="0" smtClean="0"/>
              <a:t>אדיקולת הקבר </a:t>
            </a:r>
            <a:endParaRPr lang="he-IL" dirty="0"/>
          </a:p>
        </p:txBody>
      </p:sp>
      <p:sp>
        <p:nvSpPr>
          <p:cNvPr id="6" name="TextBox 5"/>
          <p:cNvSpPr txBox="1"/>
          <p:nvPr/>
        </p:nvSpPr>
        <p:spPr>
          <a:xfrm>
            <a:off x="625415" y="560717"/>
            <a:ext cx="2976113" cy="1200329"/>
          </a:xfrm>
          <a:prstGeom prst="rect">
            <a:avLst/>
          </a:prstGeom>
          <a:noFill/>
        </p:spPr>
        <p:txBody>
          <a:bodyPr wrap="square" rtlCol="1">
            <a:spAutoFit/>
          </a:bodyPr>
          <a:lstStyle/>
          <a:p>
            <a:pPr algn="r"/>
            <a:r>
              <a:rPr lang="he-IL" dirty="0" smtClean="0">
                <a:hlinkClick r:id="rId3"/>
              </a:rPr>
              <a:t>לחצו לצפייה בסרטון על פתיחת הקבר בעת השיפוצים של אדיקולת הקבר ב2016-2017</a:t>
            </a:r>
            <a:endParaRPr lang="he-IL" dirty="0"/>
          </a:p>
        </p:txBody>
      </p:sp>
    </p:spTree>
    <p:extLst>
      <p:ext uri="{BB962C8B-B14F-4D97-AF65-F5344CB8AC3E}">
        <p14:creationId xmlns:p14="http://schemas.microsoft.com/office/powerpoint/2010/main" val="28594506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028412B-5694-4F80-A639-89BE94CDF7A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985086"/>
            <a:ext cx="9144000" cy="4887829"/>
          </a:xfrm>
          <a:prstGeom prst="rect">
            <a:avLst/>
          </a:prstGeom>
        </p:spPr>
      </p:pic>
      <p:sp>
        <p:nvSpPr>
          <p:cNvPr id="4" name="Title 3"/>
          <p:cNvSpPr>
            <a:spLocks noGrp="1"/>
          </p:cNvSpPr>
          <p:nvPr>
            <p:ph type="title"/>
          </p:nvPr>
        </p:nvSpPr>
        <p:spPr>
          <a:xfrm>
            <a:off x="1141413" y="345293"/>
            <a:ext cx="9905998" cy="1279585"/>
          </a:xfrm>
        </p:spPr>
        <p:txBody>
          <a:bodyPr/>
          <a:lstStyle/>
          <a:p>
            <a:pPr algn="r"/>
            <a:r>
              <a:rPr lang="he-IL" dirty="0" smtClean="0"/>
              <a:t>שיטת הקבורה בסוף ימי בית שני</a:t>
            </a:r>
            <a:endParaRPr lang="he-IL" dirty="0"/>
          </a:p>
        </p:txBody>
      </p:sp>
      <p:sp>
        <p:nvSpPr>
          <p:cNvPr id="5" name="Content Placeholder 4"/>
          <p:cNvSpPr>
            <a:spLocks noGrp="1"/>
          </p:cNvSpPr>
          <p:nvPr>
            <p:ph idx="1"/>
          </p:nvPr>
        </p:nvSpPr>
        <p:spPr>
          <a:xfrm>
            <a:off x="1524000" y="5607170"/>
            <a:ext cx="9905998" cy="1020792"/>
          </a:xfrm>
        </p:spPr>
        <p:txBody>
          <a:bodyPr>
            <a:normAutofit fontScale="92500" lnSpcReduction="20000"/>
          </a:bodyPr>
          <a:lstStyle/>
          <a:p>
            <a:r>
              <a:rPr lang="he-IL" dirty="0">
                <a:effectLst/>
              </a:rPr>
              <a:t>57 לְעֵת עֶרֶב בָּא אִישׁ עָשִׁיר תּוֹשַׁב רָמָתַיִם, יוֹסֵף שְׁמוֹ, שֶׁגַּם הוּא נַעֲשָׂה לְתַלְמִיד שֶׁל יֵשׁוּעַ. 58 הוּא בָּא אֶל פִּילָטוֹס וּבִקֵּשׁ אֶת גּוּפַת יֵשׁוּעַ. אָז צִוָּה פִּילָטוֹס לִמְסֹר אוֹתָהּ. 59 יוֹסֵף לָקַח אֶת הַגּוּפָה, עָטַף אוֹתָה בְּסָדִין נָקִי 60 וְהִנִּיחַ אוֹתָהּ בְּקִבְרוֹ הֶחָדָשׁ שֶׁלּוֹ אֲשֶׁר חָצַב בַּסֶּלַע. לְאַחַר שֶׁגָּלַל אֶבֶן גְּדוֹלָה עַל פֶּתַח הַקֶּבֶר הָלַךְ לְדַרְכּוֹ. 61 וּמִרְיָם הַמַּגְדָּלִית וּמִרְיָם הָאַחֶרֶת הָיוּ שָׁם, יוֹשְׁבוֹת מוּל הַקֶּבֶר</a:t>
            </a:r>
            <a:r>
              <a:rPr lang="he-IL" dirty="0" smtClean="0">
                <a:effectLst/>
              </a:rPr>
              <a:t>. (מתי 27)</a:t>
            </a:r>
            <a:endParaRPr lang="he-IL" dirty="0"/>
          </a:p>
        </p:txBody>
      </p:sp>
    </p:spTree>
    <p:extLst>
      <p:ext uri="{BB962C8B-B14F-4D97-AF65-F5344CB8AC3E}">
        <p14:creationId xmlns:p14="http://schemas.microsoft.com/office/powerpoint/2010/main" val="604951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BBC6FA5-D6BC-4F49-A5D9-E8D9ACB96A4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7696" y="439947"/>
            <a:ext cx="12233824" cy="5719313"/>
          </a:xfrm>
          <a:prstGeom prst="rect">
            <a:avLst/>
          </a:prstGeom>
        </p:spPr>
      </p:pic>
      <p:sp>
        <p:nvSpPr>
          <p:cNvPr id="2" name="TextBox 1"/>
          <p:cNvSpPr txBox="1"/>
          <p:nvPr/>
        </p:nvSpPr>
        <p:spPr>
          <a:xfrm>
            <a:off x="155275" y="6029864"/>
            <a:ext cx="8315865" cy="646331"/>
          </a:xfrm>
          <a:prstGeom prst="rect">
            <a:avLst/>
          </a:prstGeom>
          <a:noFill/>
        </p:spPr>
        <p:txBody>
          <a:bodyPr wrap="square" rtlCol="1">
            <a:spAutoFit/>
          </a:bodyPr>
          <a:lstStyle/>
          <a:p>
            <a:r>
              <a:rPr lang="he-IL" dirty="0"/>
              <a:t>41 בַּמָּקוֹם שֶׁנִּצְלַב יֵשׁוּעַ הָיָה גַּן וּבַגַּן קֶבֶר חָדָשׁ שֶׁעוֹד לֹא הֻנַּח בּוֹ אִישׁ. 42 שָׁם שָׂמוּ אֶת יֵשׁוּעַ, כִּי עֶרֶב שַׁבָּת הָיָה לַיְּהוּדִים וְהַקֶּבֶר קָרוֹב</a:t>
            </a:r>
            <a:r>
              <a:rPr lang="he-IL" dirty="0" smtClean="0"/>
              <a:t>. (יוחנן 19)</a:t>
            </a:r>
            <a:endParaRPr lang="he-IL" dirty="0"/>
          </a:p>
        </p:txBody>
      </p:sp>
    </p:spTree>
    <p:extLst>
      <p:ext uri="{BB962C8B-B14F-4D97-AF65-F5344CB8AC3E}">
        <p14:creationId xmlns:p14="http://schemas.microsoft.com/office/powerpoint/2010/main" val="25978372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Mortar Found at &quot;Jesus' Tomb&quot; Dates to the Constantine Era | Smart News |  Smithsonian Magaz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4" name="AutoShape 6" descr="Mortar Found at &quot;Jesus' Tomb&quot; Dates to the Constantine Era | Smart News |  Smithsonian Magazin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 name="TextBox 4"/>
          <p:cNvSpPr txBox="1"/>
          <p:nvPr/>
        </p:nvSpPr>
        <p:spPr>
          <a:xfrm>
            <a:off x="307975" y="312738"/>
            <a:ext cx="3337268" cy="6524863"/>
          </a:xfrm>
          <a:prstGeom prst="rect">
            <a:avLst/>
          </a:prstGeom>
          <a:noFill/>
        </p:spPr>
        <p:txBody>
          <a:bodyPr wrap="square" rtlCol="1">
            <a:spAutoFit/>
          </a:bodyPr>
          <a:lstStyle/>
          <a:p>
            <a:pPr fontAlgn="base"/>
            <a:r>
              <a:rPr lang="en-US" sz="2200" b="1" dirty="0" smtClean="0"/>
              <a:t>“Another </a:t>
            </a:r>
            <a:r>
              <a:rPr lang="en-US" sz="2200" b="1" dirty="0"/>
              <a:t>day, a line of Indian Muslims squished against South Korean tourists, Indian nuns and Arab-American Christians stretched past the Chapel of the Copts, a room attached to the back of the Aedicule, where a monk guarding the site was engrossed in his smartphone</a:t>
            </a:r>
            <a:r>
              <a:rPr lang="en-US" sz="2200" b="1" dirty="0" smtClean="0"/>
              <a:t>.”</a:t>
            </a:r>
          </a:p>
          <a:p>
            <a:pPr fontAlgn="base"/>
            <a:endParaRPr lang="en-US" sz="2200" b="1" dirty="0"/>
          </a:p>
          <a:p>
            <a:pPr fontAlgn="base"/>
            <a:r>
              <a:rPr lang="en-US" sz="2200" dirty="0" smtClean="0">
                <a:solidFill>
                  <a:schemeClr val="accent1">
                    <a:lumMod val="40000"/>
                    <a:lumOff val="60000"/>
                  </a:schemeClr>
                </a:solidFill>
              </a:rPr>
              <a:t>By</a:t>
            </a:r>
            <a:r>
              <a:rPr lang="en-US" sz="2200" dirty="0">
                <a:solidFill>
                  <a:schemeClr val="accent1">
                    <a:lumMod val="40000"/>
                    <a:lumOff val="60000"/>
                  </a:schemeClr>
                </a:solidFill>
              </a:rPr>
              <a:t> </a:t>
            </a:r>
            <a:r>
              <a:rPr lang="en-US" sz="2200" dirty="0" err="1">
                <a:solidFill>
                  <a:schemeClr val="accent1">
                    <a:lumMod val="40000"/>
                    <a:lumOff val="60000"/>
                  </a:schemeClr>
                </a:solidFill>
              </a:rPr>
              <a:t>Diaa</a:t>
            </a:r>
            <a:r>
              <a:rPr lang="en-US" sz="2200" dirty="0">
                <a:solidFill>
                  <a:schemeClr val="accent1">
                    <a:lumMod val="40000"/>
                    <a:lumOff val="60000"/>
                  </a:schemeClr>
                </a:solidFill>
              </a:rPr>
              <a:t> </a:t>
            </a:r>
            <a:r>
              <a:rPr lang="en-US" sz="2200" dirty="0" err="1">
                <a:solidFill>
                  <a:schemeClr val="accent1">
                    <a:lumMod val="40000"/>
                    <a:lumOff val="60000"/>
                  </a:schemeClr>
                </a:solidFill>
              </a:rPr>
              <a:t>Hadid</a:t>
            </a:r>
            <a:endParaRPr lang="en-US" sz="2200" dirty="0">
              <a:solidFill>
                <a:schemeClr val="accent1">
                  <a:lumMod val="40000"/>
                  <a:lumOff val="60000"/>
                </a:schemeClr>
              </a:solidFill>
            </a:endParaRPr>
          </a:p>
          <a:p>
            <a:pPr fontAlgn="base"/>
            <a:r>
              <a:rPr lang="en-US" sz="2200" dirty="0">
                <a:solidFill>
                  <a:schemeClr val="accent1">
                    <a:lumMod val="40000"/>
                    <a:lumOff val="60000"/>
                  </a:schemeClr>
                </a:solidFill>
              </a:rPr>
              <a:t>April 6, </a:t>
            </a:r>
            <a:r>
              <a:rPr lang="en-US" sz="2200" dirty="0" smtClean="0">
                <a:solidFill>
                  <a:schemeClr val="accent1">
                    <a:lumMod val="40000"/>
                    <a:lumOff val="60000"/>
                  </a:schemeClr>
                </a:solidFill>
              </a:rPr>
              <a:t>2016 New York Times</a:t>
            </a:r>
            <a:endParaRPr lang="en-US" sz="2200" dirty="0">
              <a:solidFill>
                <a:schemeClr val="accent1">
                  <a:lumMod val="40000"/>
                  <a:lumOff val="60000"/>
                </a:schemeClr>
              </a:solidFill>
            </a:endParaRPr>
          </a:p>
          <a:p>
            <a:endParaRPr lang="he-IL" sz="2200" dirty="0">
              <a:solidFill>
                <a:schemeClr val="accent1">
                  <a:lumMod val="40000"/>
                  <a:lumOff val="60000"/>
                </a:schemeClr>
              </a:solidFill>
            </a:endParaRPr>
          </a:p>
        </p:txBody>
      </p:sp>
      <p:pic>
        <p:nvPicPr>
          <p:cNvPr id="1026" name="Picture 2" descr="https://static01.nyt.com/images/2016/04/06/world/07jesustomb-web3/07jesustomb-web3-articleLarge.jpg?quality=75&amp;auto=webp&amp;disable=up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8536" y="1261787"/>
            <a:ext cx="7169023" cy="4779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7605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srael Police editorial photo. Image of investigations - 3324449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0037" y="0"/>
            <a:ext cx="4967887" cy="74518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mpty planes fly 'Holy Fire' from Jerusalem church to 10 countries amid  coronavirus - Israel News - Haaretz.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689" y="1816727"/>
            <a:ext cx="7555041" cy="50412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41413" y="-88273"/>
            <a:ext cx="6218624" cy="1905000"/>
          </a:xfrm>
        </p:spPr>
        <p:txBody>
          <a:bodyPr/>
          <a:lstStyle/>
          <a:p>
            <a:pPr algn="r"/>
            <a:r>
              <a:rPr lang="he-IL" dirty="0" smtClean="0"/>
              <a:t>משטרת ישראל אמונה על שמירת הביטחון והבטיחות בכנסיית הקבר, המקום הקדוש ביותר לעולם הנוצרי.</a:t>
            </a:r>
            <a:endParaRPr lang="he-IL" dirty="0"/>
          </a:p>
        </p:txBody>
      </p:sp>
    </p:spTree>
    <p:extLst>
      <p:ext uri="{BB962C8B-B14F-4D97-AF65-F5344CB8AC3E}">
        <p14:creationId xmlns:p14="http://schemas.microsoft.com/office/powerpoint/2010/main" val="20711642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dirty="0"/>
          </a:p>
        </p:txBody>
      </p:sp>
      <p:sp>
        <p:nvSpPr>
          <p:cNvPr id="3" name="Content Placeholder 2"/>
          <p:cNvSpPr>
            <a:spLocks noGrp="1"/>
          </p:cNvSpPr>
          <p:nvPr>
            <p:ph idx="1"/>
          </p:nvPr>
        </p:nvSpPr>
        <p:spPr/>
        <p:txBody>
          <a:bodyPr/>
          <a:lstStyle/>
          <a:p>
            <a:endParaRPr lang="he-IL"/>
          </a:p>
        </p:txBody>
      </p:sp>
      <p:pic>
        <p:nvPicPr>
          <p:cNvPr id="1026" name="Picture 2" descr="https://upload.wikimedia.org/wikipedia/commons/thumb/8/81/Jerusalem_Jaffa_Gate_BW_1.JPG/800px-Jerusalem_Jaffa_Gate_BW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523" y="99143"/>
            <a:ext cx="6130402" cy="662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4294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he-IL" dirty="0" smtClean="0"/>
              <a:t>נספחים למתעניינים</a:t>
            </a:r>
            <a:endParaRPr lang="he-IL" dirty="0"/>
          </a:p>
        </p:txBody>
      </p:sp>
      <p:sp>
        <p:nvSpPr>
          <p:cNvPr id="3" name="Content Placeholder 2"/>
          <p:cNvSpPr>
            <a:spLocks noGrp="1"/>
          </p:cNvSpPr>
          <p:nvPr>
            <p:ph idx="1"/>
          </p:nvPr>
        </p:nvSpPr>
        <p:spPr/>
        <p:txBody>
          <a:bodyPr>
            <a:normAutofit/>
          </a:bodyPr>
          <a:lstStyle/>
          <a:p>
            <a:r>
              <a:rPr lang="he-IL" sz="2400" dirty="0" smtClean="0"/>
              <a:t>שבת האור</a:t>
            </a:r>
          </a:p>
          <a:p>
            <a:r>
              <a:rPr lang="he-IL" sz="2400" dirty="0" smtClean="0"/>
              <a:t>הגרפיטי הקדום בכנסיית הקבר "אדוננו הלכנו"</a:t>
            </a:r>
          </a:p>
          <a:p>
            <a:r>
              <a:rPr lang="he-IL" sz="2400" dirty="0" smtClean="0"/>
              <a:t>מה קורה בחצר דיר אל סולטן?</a:t>
            </a:r>
          </a:p>
          <a:p>
            <a:r>
              <a:rPr lang="he-IL" sz="2400" dirty="0" smtClean="0"/>
              <a:t>למה נסגרה כנסיית הקבר לשלושה ימים?</a:t>
            </a:r>
            <a:endParaRPr lang="he-IL" sz="2400" dirty="0"/>
          </a:p>
        </p:txBody>
      </p:sp>
    </p:spTree>
    <p:extLst>
      <p:ext uri="{BB962C8B-B14F-4D97-AF65-F5344CB8AC3E}">
        <p14:creationId xmlns:p14="http://schemas.microsoft.com/office/powerpoint/2010/main" val="33294738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247" y="0"/>
            <a:ext cx="9905998" cy="1328468"/>
          </a:xfrm>
        </p:spPr>
        <p:txBody>
          <a:bodyPr/>
          <a:lstStyle/>
          <a:p>
            <a:pPr algn="r"/>
            <a:r>
              <a:rPr lang="he-IL" dirty="0" smtClean="0"/>
              <a:t>שבת האור</a:t>
            </a:r>
            <a:endParaRPr lang="he-IL" dirty="0"/>
          </a:p>
        </p:txBody>
      </p:sp>
      <p:sp>
        <p:nvSpPr>
          <p:cNvPr id="3" name="Content Placeholder 2"/>
          <p:cNvSpPr>
            <a:spLocks noGrp="1"/>
          </p:cNvSpPr>
          <p:nvPr>
            <p:ph idx="1"/>
          </p:nvPr>
        </p:nvSpPr>
        <p:spPr>
          <a:xfrm>
            <a:off x="1279436" y="3380117"/>
            <a:ext cx="9905998" cy="3124201"/>
          </a:xfrm>
        </p:spPr>
        <p:txBody>
          <a:bodyPr/>
          <a:lstStyle/>
          <a:p>
            <a:r>
              <a:rPr lang="he-IL" dirty="0" smtClean="0">
                <a:hlinkClick r:id="rId2"/>
              </a:rPr>
              <a:t>הפטריארך מעביר את האש הקדושה לעומדים בכנסיה </a:t>
            </a:r>
            <a:endParaRPr lang="he-IL" dirty="0" smtClean="0"/>
          </a:p>
          <a:p>
            <a:r>
              <a:rPr lang="he-IL" dirty="0" smtClean="0">
                <a:hlinkClick r:id="rId3"/>
              </a:rPr>
              <a:t>שבת האור ב360 סרטון של </a:t>
            </a:r>
            <a:r>
              <a:rPr lang="en-US" dirty="0" smtClean="0">
                <a:hlinkClick r:id="rId3"/>
              </a:rPr>
              <a:t>BBC</a:t>
            </a:r>
            <a:endParaRPr lang="he-IL" dirty="0" smtClean="0"/>
          </a:p>
          <a:p>
            <a:r>
              <a:rPr lang="he-IL" dirty="0" smtClean="0">
                <a:hlinkClick r:id="rId4"/>
              </a:rPr>
              <a:t>שבת באור 2018</a:t>
            </a:r>
            <a:endParaRPr lang="he-IL" dirty="0" smtClean="0"/>
          </a:p>
          <a:p>
            <a:r>
              <a:rPr lang="he-IL" dirty="0" smtClean="0"/>
              <a:t>ואחרי שראיתם איך הטקס נראה בשנה רגילה </a:t>
            </a:r>
            <a:r>
              <a:rPr lang="he-IL" dirty="0" smtClean="0">
                <a:hlinkClick r:id="rId5"/>
              </a:rPr>
              <a:t>צפו בסרטון על הטקס כפי שהתקיים השנה, במגבלות המחמירות של הקורונה </a:t>
            </a:r>
            <a:endParaRPr lang="he-IL" dirty="0" smtClean="0"/>
          </a:p>
          <a:p>
            <a:r>
              <a:rPr lang="he-IL" dirty="0" smtClean="0"/>
              <a:t>משרד החוץ שפעל השנה לסייע בהעברת האש למדינות שונות פרסם </a:t>
            </a:r>
            <a:r>
              <a:rPr lang="he-IL" dirty="0" smtClean="0">
                <a:hlinkClick r:id="rId6"/>
              </a:rPr>
              <a:t>סרטון.</a:t>
            </a:r>
            <a:endParaRPr lang="en-US" dirty="0" smtClean="0"/>
          </a:p>
        </p:txBody>
      </p:sp>
      <p:sp>
        <p:nvSpPr>
          <p:cNvPr id="4" name="TextBox 3"/>
          <p:cNvSpPr txBox="1"/>
          <p:nvPr/>
        </p:nvSpPr>
        <p:spPr>
          <a:xfrm>
            <a:off x="310400" y="1017917"/>
            <a:ext cx="11067691" cy="2585323"/>
          </a:xfrm>
          <a:prstGeom prst="rect">
            <a:avLst/>
          </a:prstGeom>
          <a:noFill/>
        </p:spPr>
        <p:txBody>
          <a:bodyPr wrap="square" rtlCol="1">
            <a:spAutoFit/>
          </a:bodyPr>
          <a:lstStyle/>
          <a:p>
            <a:pPr algn="r" rtl="1"/>
            <a:r>
              <a:rPr lang="he-IL" dirty="0" smtClean="0"/>
              <a:t>מדי שנה בשבת ערב חג הפסחא מתקיים הטקס החשוב ביותר בלוח השנה הליתורגי של הקהילות בכנסיית הקבר. הטקס, בשל אילוצים עוד בתקופה העותומנית, מתקיים בשבת בצהרים כשהפטריארך היווני אורתודוכסי, מלווה בנציג ארמני, נכנסים לקברו של ישוע. בתוך הקבר לאחר תפילה קצרה מאמינים שמתרחש נס ואש נדלקת בקבר. את האש הזאת מעביר הפטריארך היווני לארמני ומשם לאלפי האנשים שמצטופפים בכנסייה. האש בכל העולם הנוצרי, מסמלת את האור של ישוע, שהוא "אור העולם" (יוחנן 8:12) וקם לתחייה עם אור ראשון. </a:t>
            </a:r>
          </a:p>
          <a:p>
            <a:pPr algn="r" rtl="1"/>
            <a:r>
              <a:rPr lang="he-IL" dirty="0" smtClean="0"/>
              <a:t>הנס מוזכר כבר במאה ה9 בעדות מוסלמית על הנס של הנוצרים, ובמהלך השנים התעצב הטקס הכולל תהלוכות, וריטואלים בהשתתפות אלפי אנשים המנסים להגיע ללב הכנסיה, צליינים ומקומיים. את האש מעבירים לא רק לנוצרים ברחבי ארץ הקודש, בבית לחם, רמאללה, נצרת ועוד אלא שמטוסים מגיעים באופן מיוחד לקחת את האש אל בירות העולם האורתודוכסי, שם יחגגו את התחייה של ישוע בחצות הלילה עם האש שהגיעה מהשמיים דרך ירושלים. </a:t>
            </a:r>
            <a:endParaRPr lang="he-IL" dirty="0"/>
          </a:p>
        </p:txBody>
      </p:sp>
    </p:spTree>
    <p:extLst>
      <p:ext uri="{BB962C8B-B14F-4D97-AF65-F5344CB8AC3E}">
        <p14:creationId xmlns:p14="http://schemas.microsoft.com/office/powerpoint/2010/main" val="15259146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descr="chs now 1.JPG"/>
          <p:cNvPicPr>
            <a:picLocks noChangeAspect="1"/>
          </p:cNvPicPr>
          <p:nvPr/>
        </p:nvPicPr>
        <p:blipFill>
          <a:blip r:embed="rId2" cstate="screen"/>
          <a:stretch>
            <a:fillRect/>
          </a:stretch>
        </p:blipFill>
        <p:spPr>
          <a:xfrm>
            <a:off x="1524000" y="363931"/>
            <a:ext cx="9144000" cy="6130138"/>
          </a:xfrm>
          <a:prstGeom prst="rect">
            <a:avLst/>
          </a:prstGeom>
        </p:spPr>
      </p:pic>
      <p:sp>
        <p:nvSpPr>
          <p:cNvPr id="4" name="מלבן 3"/>
          <p:cNvSpPr/>
          <p:nvPr/>
        </p:nvSpPr>
        <p:spPr>
          <a:xfrm>
            <a:off x="7739074" y="2857496"/>
            <a:ext cx="2286016" cy="121444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5-Point Star 1"/>
          <p:cNvSpPr/>
          <p:nvPr/>
        </p:nvSpPr>
        <p:spPr>
          <a:xfrm>
            <a:off x="9575321" y="2693594"/>
            <a:ext cx="664234" cy="327804"/>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TextBox 4"/>
          <p:cNvSpPr txBox="1"/>
          <p:nvPr/>
        </p:nvSpPr>
        <p:spPr>
          <a:xfrm>
            <a:off x="8790318" y="2075354"/>
            <a:ext cx="1449237" cy="646331"/>
          </a:xfrm>
          <a:prstGeom prst="rect">
            <a:avLst/>
          </a:prstGeom>
          <a:noFill/>
        </p:spPr>
        <p:txBody>
          <a:bodyPr wrap="square" rtlCol="1">
            <a:spAutoFit/>
          </a:bodyPr>
          <a:lstStyle/>
          <a:p>
            <a:pPr algn="r"/>
            <a:r>
              <a:rPr lang="he-IL" b="1" dirty="0" smtClean="0">
                <a:solidFill>
                  <a:srgbClr val="FF0000"/>
                </a:solidFill>
              </a:rPr>
              <a:t>קפלת סנט ורטן</a:t>
            </a:r>
            <a:endParaRPr lang="he-IL" b="1" dirty="0">
              <a:solidFill>
                <a:srgbClr val="FF0000"/>
              </a:solidFill>
            </a:endParaRPr>
          </a:p>
        </p:txBody>
      </p:sp>
    </p:spTree>
    <p:extLst>
      <p:ext uri="{BB962C8B-B14F-4D97-AF65-F5344CB8AC3E}">
        <p14:creationId xmlns:p14="http://schemas.microsoft.com/office/powerpoint/2010/main" val="32695449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descr="chapel-st-vartan-ship-c-hlp.jpg"/>
          <p:cNvPicPr>
            <a:picLocks noChangeAspect="1"/>
          </p:cNvPicPr>
          <p:nvPr/>
        </p:nvPicPr>
        <p:blipFill>
          <a:blip r:embed="rId2"/>
          <a:stretch>
            <a:fillRect/>
          </a:stretch>
        </p:blipFill>
        <p:spPr>
          <a:xfrm>
            <a:off x="4804912" y="841325"/>
            <a:ext cx="6820027" cy="4687219"/>
          </a:xfrm>
          <a:prstGeom prst="rect">
            <a:avLst/>
          </a:prstGeom>
        </p:spPr>
      </p:pic>
      <p:sp>
        <p:nvSpPr>
          <p:cNvPr id="4" name="TextBox 3"/>
          <p:cNvSpPr txBox="1"/>
          <p:nvPr/>
        </p:nvSpPr>
        <p:spPr>
          <a:xfrm>
            <a:off x="0" y="595223"/>
            <a:ext cx="4563374" cy="5355312"/>
          </a:xfrm>
          <a:prstGeom prst="rect">
            <a:avLst/>
          </a:prstGeom>
          <a:noFill/>
        </p:spPr>
        <p:txBody>
          <a:bodyPr wrap="square" rtlCol="1">
            <a:spAutoFit/>
          </a:bodyPr>
          <a:lstStyle/>
          <a:p>
            <a:pPr algn="r" rtl="1"/>
            <a:r>
              <a:rPr lang="he-IL" dirty="0" smtClean="0"/>
              <a:t>בעת שיפוצים שנעשו בכנסיית הקבר בשנות ה70 במתחם הארמני התגלה המשכה של מחצבה גדולה (שחלקה הוא קפלת מציאת הצלב)</a:t>
            </a:r>
            <a:r>
              <a:rPr lang="en-US" dirty="0" smtClean="0"/>
              <a:t> </a:t>
            </a:r>
            <a:r>
              <a:rPr lang="he-IL" dirty="0" smtClean="0"/>
              <a:t>ובין אבני המחצבה נמצא גרפיטי עליו כתוב "אדוננו הלכנו"</a:t>
            </a:r>
            <a:r>
              <a:rPr lang="en-US" dirty="0" smtClean="0"/>
              <a:t> </a:t>
            </a:r>
            <a:r>
              <a:rPr lang="he-IL" dirty="0" smtClean="0"/>
              <a:t>בלטינית </a:t>
            </a:r>
            <a:r>
              <a:rPr lang="en-US" dirty="0"/>
              <a:t>DOMINE </a:t>
            </a:r>
            <a:r>
              <a:rPr lang="en-US" dirty="0" smtClean="0"/>
              <a:t>IVIMUS</a:t>
            </a:r>
            <a:r>
              <a:rPr lang="he-IL" dirty="0" smtClean="0"/>
              <a:t> ארכיאולוגים סבורים שהכתובת נעשתה על ידי צליינים שביקרו בכנסייה עוד בטרם הושלמה בנייתה, והם סימנו את בואם ברישום על יסודות המבנה. החלק הזה של המחצבה לא היה חסוף למבקרים מעת השלמת הבניה ב335 ועד החפירות בשנות ה70 של המאה הה20.</a:t>
            </a:r>
          </a:p>
          <a:p>
            <a:pPr algn="r" rtl="1"/>
            <a:endParaRPr lang="he-IL" dirty="0" smtClean="0"/>
          </a:p>
          <a:p>
            <a:pPr algn="r" rtl="1"/>
            <a:r>
              <a:rPr lang="he-IL" dirty="0" smtClean="0"/>
              <a:t>הקפלה בה מוצג הגרפיטי בתוך המחצבה, מוקדשת לקדוש והגיבור הלאומי, ורטן שהוביל את </a:t>
            </a:r>
            <a:r>
              <a:rPr lang="he-IL" dirty="0"/>
              <a:t>המרד הארמני </a:t>
            </a:r>
            <a:r>
              <a:rPr lang="he-IL" dirty="0" smtClean="0"/>
              <a:t>נגד הפרסים, למען </a:t>
            </a:r>
            <a:r>
              <a:rPr lang="he-IL" dirty="0"/>
              <a:t>הכרה אימפריאלית בנצרות הארמנית, שפולחנה דוכא וכנסיותיה נהרסו, ולמתן חופש דת לארמנים לקיים את אמונתם הנוצרית</a:t>
            </a:r>
            <a:r>
              <a:rPr lang="he-IL" dirty="0" smtClean="0"/>
              <a:t>. הוא מת בקרב בשנת 451.</a:t>
            </a:r>
            <a:endParaRPr lang="he-IL" dirty="0"/>
          </a:p>
        </p:txBody>
      </p:sp>
    </p:spTree>
    <p:extLst>
      <p:ext uri="{BB962C8B-B14F-4D97-AF65-F5344CB8AC3E}">
        <p14:creationId xmlns:p14="http://schemas.microsoft.com/office/powerpoint/2010/main" val="20299938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הכפר האתיופי דיר א-סולטאן על גג כנסיית הקבר | המלצות לסיורים בירושלי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5445" y="223837"/>
            <a:ext cx="4876800" cy="32480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le:Jerusalem Deir Es-Sultan &amp; Grabeskirche 1.JP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4" y="3126279"/>
            <a:ext cx="6574682" cy="36739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he-IL" dirty="0" smtClean="0"/>
              <a:t>המנזר האתיופי, דיר אל סולטן</a:t>
            </a:r>
            <a:endParaRPr lang="he-IL" dirty="0"/>
          </a:p>
        </p:txBody>
      </p:sp>
      <p:sp>
        <p:nvSpPr>
          <p:cNvPr id="3" name="Content Placeholder 2"/>
          <p:cNvSpPr>
            <a:spLocks noGrp="1"/>
          </p:cNvSpPr>
          <p:nvPr>
            <p:ph idx="1"/>
          </p:nvPr>
        </p:nvSpPr>
        <p:spPr/>
        <p:txBody>
          <a:bodyPr/>
          <a:lstStyle/>
          <a:p>
            <a:endParaRPr lang="he-IL" dirty="0"/>
          </a:p>
        </p:txBody>
      </p:sp>
      <p:pic>
        <p:nvPicPr>
          <p:cNvPr id="2056" name="Picture 8" descr="https://80a63fd9-a-62cb3a1a-s-sites.googlegroups.com/site/copticorthodoxjerusalem/the-issue-with-deir-el-sultan/_45118367_monastery_466.jpg-1?attachauth=ANoY7crOzvYqQfaaHzZNtmDpp2d4Q3kn6Wy9sjh2cjTvww0i6kWtfxoyDwS2v4VteRtcQSj8VZaUXZVsqi0iyeKztQehr8FrP4Q8SA7rX3RMH0l5pxvk2hDieHt8fBN5nKU6OJfUJFi7nbhgIYAYB0sawAUf22r0Nl5HmvLc7f3bQLPvZd6AE-J66fiGqfqDQWrbMCo2CF_PKBOIOr1nDciavY32zgeXYL0JYoi6aTJQMiKxtGq4ibSvB5dlLJrssKKtc1fkLPoGXZVO5TQMKY0MikCwZIroHHzddPuwEltOzQys4mlY4BA%3D&amp;attredirect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4520" y="3914449"/>
            <a:ext cx="44386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6005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4980" y="351390"/>
            <a:ext cx="9905998" cy="6506610"/>
          </a:xfrm>
        </p:spPr>
        <p:txBody>
          <a:bodyPr>
            <a:normAutofit fontScale="85000" lnSpcReduction="10000"/>
          </a:bodyPr>
          <a:lstStyle/>
          <a:p>
            <a:pPr marL="0" indent="0">
              <a:buNone/>
            </a:pPr>
            <a:r>
              <a:rPr lang="he-IL" dirty="0" smtClean="0"/>
              <a:t>שנים שהנזירים האתיופים חיים בחדרים קטנים ודחוסים על גג כנסיית הקבר. כבר לפני כ500 שנים אם איבדו את זכויות החזקה והתפילה שלהם בתוך הכנסייה, בשל מחסור באמצעים לממן את תשלומי המיסים לשלטונות העותומנים. לטענתם הם חיים מאות שנים במנזר שעל הגג, הקופטים טוענים שהמנזר שלהם ורק אפשרו לאתיופים לגור שם.</a:t>
            </a:r>
          </a:p>
          <a:p>
            <a:pPr marL="0" indent="0">
              <a:buNone/>
            </a:pPr>
            <a:r>
              <a:rPr lang="he-IL" dirty="0" smtClean="0"/>
              <a:t>השיפוץ בקפלת מיכאל משך לפני שנתיים את תשומת הלב לשתי קאפלות קטנות, שנבנו לפני 800 שניים, הנמצאות בלב סכסוך ממושך בין הכנסיה הקופטים והכנסיה האתיופית. הקפלות שייכות לקופטים על פי התיעוד  של הסטטוס קוו שכתב קאסט  ב1929, אך ב</a:t>
            </a:r>
            <a:r>
              <a:rPr lang="he-IL" dirty="0" smtClean="0">
                <a:effectLst/>
              </a:rPr>
              <a:t>שנת 1970 הקופטים איבדו אותה לטובת האתיופים שהחליפו מנעולים במהלך תפילת חג הפסחא. הקופטים פנו לבית המשפט בדרישה לקבל חזרה את המפתח, ובדרישה שמדינת ישראל תחזיר את הסטטוס קוו על כנו.  אך בית המשפט רק יכל להמליץ על החזרת המצב לקדמותו, לא לפסוק. </a:t>
            </a:r>
          </a:p>
          <a:p>
            <a:pPr marL="0" indent="0">
              <a:buNone/>
            </a:pPr>
            <a:r>
              <a:rPr lang="he-IL" dirty="0" smtClean="0">
                <a:effectLst/>
              </a:rPr>
              <a:t>למה?</a:t>
            </a:r>
          </a:p>
          <a:p>
            <a:pPr marL="0" indent="0">
              <a:buNone/>
            </a:pPr>
            <a:r>
              <a:rPr lang="he-IL" dirty="0" smtClean="0">
                <a:effectLst/>
              </a:rPr>
              <a:t>בראשית ימי המנדט האנגלים הבינו את האתגר שבניהול המקומות הקדושים וביקשו להקים ועדה </a:t>
            </a:r>
            <a:r>
              <a:rPr lang="he-IL" dirty="0">
                <a:effectLst/>
              </a:rPr>
              <a:t>מיוחדת </a:t>
            </a:r>
            <a:r>
              <a:rPr lang="he-IL" dirty="0" smtClean="0">
                <a:effectLst/>
              </a:rPr>
              <a:t>שתעצב נהלים בנושא,  </a:t>
            </a:r>
            <a:r>
              <a:rPr lang="he-IL" dirty="0">
                <a:effectLst/>
              </a:rPr>
              <a:t>ועד אז כל בעיה </a:t>
            </a:r>
            <a:r>
              <a:rPr lang="he-IL" dirty="0" smtClean="0">
                <a:effectLst/>
              </a:rPr>
              <a:t>שתיקשר במקומות אלה, </a:t>
            </a:r>
            <a:r>
              <a:rPr lang="he-IL" dirty="0">
                <a:effectLst/>
              </a:rPr>
              <a:t>תופנה </a:t>
            </a:r>
            <a:r>
              <a:rPr lang="he-IL" dirty="0" smtClean="0">
                <a:effectLst/>
              </a:rPr>
              <a:t>ישירות לנציב </a:t>
            </a:r>
            <a:r>
              <a:rPr lang="he-IL" dirty="0">
                <a:effectLst/>
              </a:rPr>
              <a:t>העליון כנציג המלך. הועדה טרם הוקמה, מדינת ישראל ירשה את תקנות דבר המלך במועצתו לגבי המקומות הקדושים, מ1924, </a:t>
            </a:r>
            <a:r>
              <a:rPr lang="he-IL" dirty="0" smtClean="0">
                <a:effectLst/>
              </a:rPr>
              <a:t>ואת </a:t>
            </a:r>
            <a:r>
              <a:rPr lang="he-IL" dirty="0">
                <a:effectLst/>
              </a:rPr>
              <a:t>הנציב מחליף ראש הממשלה או שר מטעמו. </a:t>
            </a:r>
            <a:r>
              <a:rPr lang="he-IL" dirty="0" smtClean="0">
                <a:effectLst/>
              </a:rPr>
              <a:t>לכן עד </a:t>
            </a:r>
            <a:r>
              <a:rPr lang="he-IL" dirty="0">
                <a:effectLst/>
              </a:rPr>
              <a:t>היום נושא המקומות הקדושים לא שפיט </a:t>
            </a:r>
            <a:r>
              <a:rPr lang="he-IL" dirty="0" smtClean="0">
                <a:effectLst/>
              </a:rPr>
              <a:t>ולא </a:t>
            </a:r>
            <a:r>
              <a:rPr lang="he-IL" dirty="0">
                <a:effectLst/>
              </a:rPr>
              <a:t>יכול להיות נידון בבתי המשפט בישראל</a:t>
            </a:r>
            <a:r>
              <a:rPr lang="he-IL" dirty="0" smtClean="0">
                <a:effectLst/>
              </a:rPr>
              <a:t>. וכךבית המשפט ביקש ממשלת ישראל להחזיר את הסטטוס קוו על כנו אלא שממשלת ישראל נמנעת עד היום. בשנות ה70 האינטרסים של המדינה היו ברורים, יחסים קרובים עם אתיופיה וקיסרה היילה סלסי, מול מלחמה עם המצרים. נסיונותיו של בוטרוס ג'אלי, שר החוץ בימי הסכמי השלום, ומזכ"ל האו"ם בעת הסכמי טאבה, לכלול את השבת הסטטוס קוו על ידי המדינה, כחלק מההסכם, לא צלחו.</a:t>
            </a:r>
            <a:endParaRPr lang="he-IL" dirty="0">
              <a:effectLst/>
            </a:endParaRPr>
          </a:p>
          <a:p>
            <a:endParaRPr lang="he-IL" dirty="0" smtClean="0"/>
          </a:p>
          <a:p>
            <a:r>
              <a:rPr lang="he-IL" dirty="0" smtClean="0">
                <a:hlinkClick r:id="rId2"/>
              </a:rPr>
              <a:t>דו"ח </a:t>
            </a:r>
            <a:r>
              <a:rPr lang="he-IL" dirty="0" smtClean="0">
                <a:hlinkClick r:id="rId2"/>
              </a:rPr>
              <a:t>קאסט 1929 על המקומות הקדושים. </a:t>
            </a:r>
            <a:r>
              <a:rPr lang="he-IL" dirty="0" smtClean="0"/>
              <a:t>על חצר דיר אל סולטן בעמוד 30</a:t>
            </a:r>
          </a:p>
          <a:p>
            <a:r>
              <a:rPr lang="he-IL" dirty="0" smtClean="0">
                <a:hlinkClick r:id="rId3"/>
              </a:rPr>
              <a:t>מי ישפץ ומי ישלם על השיפוץ של קפלת המלאך מיכאל</a:t>
            </a:r>
            <a:endParaRPr lang="he-IL" dirty="0" smtClean="0"/>
          </a:p>
          <a:p>
            <a:r>
              <a:rPr lang="he-IL" dirty="0" smtClean="0">
                <a:hlinkClick r:id="rId4"/>
              </a:rPr>
              <a:t>אבן נופלת בירושלים וגורמת לתקרית דיפלומטית במזה"ת</a:t>
            </a:r>
            <a:endParaRPr lang="he-IL" dirty="0"/>
          </a:p>
        </p:txBody>
      </p:sp>
    </p:spTree>
    <p:extLst>
      <p:ext uri="{BB962C8B-B14F-4D97-AF65-F5344CB8AC3E}">
        <p14:creationId xmlns:p14="http://schemas.microsoft.com/office/powerpoint/2010/main" val="8401067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endParaRPr lang="he-IL" dirty="0"/>
          </a:p>
        </p:txBody>
      </p:sp>
      <p:sp>
        <p:nvSpPr>
          <p:cNvPr id="3" name="Content Placeholder 2"/>
          <p:cNvSpPr>
            <a:spLocks noGrp="1"/>
          </p:cNvSpPr>
          <p:nvPr>
            <p:ph idx="1"/>
          </p:nvPr>
        </p:nvSpPr>
        <p:spPr>
          <a:xfrm>
            <a:off x="1499758" y="374821"/>
            <a:ext cx="9905998" cy="3124201"/>
          </a:xfrm>
        </p:spPr>
        <p:txBody>
          <a:bodyPr>
            <a:normAutofit/>
          </a:bodyPr>
          <a:lstStyle/>
          <a:p>
            <a:pPr marL="0" indent="0">
              <a:buNone/>
            </a:pPr>
            <a:r>
              <a:rPr lang="he-IL" sz="3200" dirty="0"/>
              <a:t>בפברואר 2018 נסגרה כנסיית הקבר למשך שלושה ימים. מה עמד מאחורי שיתוף הפעולה בין העדות השונות שהוביל לצעד הדרמטי? </a:t>
            </a:r>
            <a:endParaRPr lang="he-IL" sz="3200" dirty="0" smtClean="0">
              <a:hlinkClick r:id="rId2"/>
            </a:endParaRPr>
          </a:p>
          <a:p>
            <a:pPr marL="0" indent="0">
              <a:buNone/>
            </a:pPr>
            <a:r>
              <a:rPr lang="he-IL" sz="3200" dirty="0" smtClean="0">
                <a:hlinkClick r:id="rId2"/>
              </a:rPr>
              <a:t>מאמר של ד"ר אמנון רמון מסביר את הרקע והנסיבות שהובילו לאירועים </a:t>
            </a:r>
            <a:endParaRPr lang="he-IL" sz="3200" dirty="0"/>
          </a:p>
        </p:txBody>
      </p:sp>
      <p:pic>
        <p:nvPicPr>
          <p:cNvPr id="5142" name="Picture 22" descr="משבר הארנונה בירושלים: כנסיית הקבר נסגרה | ישראל היו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742" y="3375153"/>
            <a:ext cx="5391150" cy="3324226"/>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Jerusalem churches urge Netanyahu to block property la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40" y="3375153"/>
            <a:ext cx="5019632" cy="332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6756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0695" y="697301"/>
            <a:ext cx="9905998" cy="508209"/>
          </a:xfrm>
        </p:spPr>
        <p:txBody>
          <a:bodyPr>
            <a:normAutofit fontScale="90000"/>
          </a:bodyPr>
          <a:lstStyle/>
          <a:p>
            <a:pPr algn="r"/>
            <a:r>
              <a:rPr lang="he-IL" dirty="0" smtClean="0"/>
              <a:t>כיכר עומר אבן אל חטאב</a:t>
            </a:r>
            <a:endParaRPr lang="he-IL" dirty="0"/>
          </a:p>
        </p:txBody>
      </p:sp>
      <p:sp>
        <p:nvSpPr>
          <p:cNvPr id="3" name="Content Placeholder 2"/>
          <p:cNvSpPr>
            <a:spLocks noGrp="1"/>
          </p:cNvSpPr>
          <p:nvPr>
            <p:ph idx="1"/>
          </p:nvPr>
        </p:nvSpPr>
        <p:spPr/>
        <p:txBody>
          <a:bodyPr/>
          <a:lstStyle/>
          <a:p>
            <a:endParaRPr lang="he-IL"/>
          </a:p>
        </p:txBody>
      </p:sp>
      <p:pic>
        <p:nvPicPr>
          <p:cNvPr id="3074" name="Picture 2" descr="File:PikiWiki Israel 71103 new imperial hotel in jerusal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31" y="1205510"/>
            <a:ext cx="11824562" cy="54540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12611" y="1328468"/>
            <a:ext cx="81801" cy="1250830"/>
          </a:xfrm>
          <a:prstGeom prst="rect">
            <a:avLst/>
          </a:prstGeom>
          <a:noFill/>
        </p:spPr>
        <p:txBody>
          <a:bodyPr wrap="square" rtlCol="1">
            <a:spAutoFit/>
          </a:bodyPr>
          <a:lstStyle/>
          <a:p>
            <a:endParaRPr lang="he-IL" dirty="0"/>
          </a:p>
        </p:txBody>
      </p:sp>
      <p:sp>
        <p:nvSpPr>
          <p:cNvPr id="6" name="Down Arrow 5"/>
          <p:cNvSpPr/>
          <p:nvPr/>
        </p:nvSpPr>
        <p:spPr>
          <a:xfrm rot="5878010">
            <a:off x="8539101" y="4008806"/>
            <a:ext cx="931653" cy="2320505"/>
          </a:xfrm>
          <a:prstGeom prst="downArrow">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1" anchor="ctr"/>
          <a:lstStyle/>
          <a:p>
            <a:pPr algn="ctr"/>
            <a:r>
              <a:rPr lang="he-IL" dirty="0" smtClean="0">
                <a:solidFill>
                  <a:srgbClr val="002060"/>
                </a:solidFill>
              </a:rPr>
              <a:t>רחוב הפטריארכיה היוונית קתולית</a:t>
            </a:r>
            <a:endParaRPr lang="he-IL" dirty="0">
              <a:solidFill>
                <a:srgbClr val="002060"/>
              </a:solidFill>
            </a:endParaRPr>
          </a:p>
        </p:txBody>
      </p:sp>
      <p:sp>
        <p:nvSpPr>
          <p:cNvPr id="9" name="Down Arrow 8"/>
          <p:cNvSpPr/>
          <p:nvPr/>
        </p:nvSpPr>
        <p:spPr>
          <a:xfrm rot="5878010">
            <a:off x="2786915" y="4718648"/>
            <a:ext cx="931653" cy="2320505"/>
          </a:xfrm>
          <a:prstGeom prst="downArrow">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1" anchor="ctr"/>
          <a:lstStyle/>
          <a:p>
            <a:pPr algn="ctr"/>
            <a:r>
              <a:rPr lang="he-IL" dirty="0" smtClean="0">
                <a:solidFill>
                  <a:srgbClr val="002060"/>
                </a:solidFill>
              </a:rPr>
              <a:t>רחוב הפטריארכיה הלטינית</a:t>
            </a:r>
            <a:endParaRPr lang="he-IL" dirty="0">
              <a:solidFill>
                <a:srgbClr val="002060"/>
              </a:solidFill>
            </a:endParaRPr>
          </a:p>
        </p:txBody>
      </p:sp>
      <p:sp>
        <p:nvSpPr>
          <p:cNvPr id="10" name="Down Arrow 9"/>
          <p:cNvSpPr/>
          <p:nvPr/>
        </p:nvSpPr>
        <p:spPr>
          <a:xfrm rot="5878010">
            <a:off x="8539101" y="4008805"/>
            <a:ext cx="931653" cy="2320505"/>
          </a:xfrm>
          <a:prstGeom prst="downArrow">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1" anchor="ctr"/>
          <a:lstStyle/>
          <a:p>
            <a:pPr algn="ctr"/>
            <a:r>
              <a:rPr lang="he-IL" dirty="0" smtClean="0">
                <a:solidFill>
                  <a:srgbClr val="002060"/>
                </a:solidFill>
              </a:rPr>
              <a:t>רחוב הפטריארכיה היוונית קתולית</a:t>
            </a:r>
            <a:endParaRPr lang="he-IL" dirty="0">
              <a:solidFill>
                <a:srgbClr val="002060"/>
              </a:solidFill>
            </a:endParaRPr>
          </a:p>
        </p:txBody>
      </p:sp>
      <p:sp>
        <p:nvSpPr>
          <p:cNvPr id="12" name="Down Arrow 11"/>
          <p:cNvSpPr/>
          <p:nvPr/>
        </p:nvSpPr>
        <p:spPr>
          <a:xfrm rot="773500">
            <a:off x="10746119" y="2151727"/>
            <a:ext cx="931653" cy="2320505"/>
          </a:xfrm>
          <a:prstGeom prst="downArrow">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vert="vert270" rtlCol="1" anchor="ctr"/>
          <a:lstStyle/>
          <a:p>
            <a:pPr algn="ctr"/>
            <a:r>
              <a:rPr lang="he-IL" dirty="0" smtClean="0">
                <a:solidFill>
                  <a:srgbClr val="002060"/>
                </a:solidFill>
              </a:rPr>
              <a:t>רחוב דוד, השוק</a:t>
            </a:r>
            <a:endParaRPr lang="he-IL" dirty="0">
              <a:solidFill>
                <a:srgbClr val="002060"/>
              </a:solidFill>
            </a:endParaRPr>
          </a:p>
        </p:txBody>
      </p:sp>
    </p:spTree>
    <p:extLst>
      <p:ext uri="{BB962C8B-B14F-4D97-AF65-F5344CB8AC3E}">
        <p14:creationId xmlns:p14="http://schemas.microsoft.com/office/powerpoint/2010/main" val="73245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he-IL"/>
          </a:p>
        </p:txBody>
      </p:sp>
      <p:sp>
        <p:nvSpPr>
          <p:cNvPr id="3" name="Content Placeholder 2"/>
          <p:cNvSpPr>
            <a:spLocks noGrp="1"/>
          </p:cNvSpPr>
          <p:nvPr>
            <p:ph idx="1"/>
          </p:nvPr>
        </p:nvSpPr>
        <p:spPr/>
        <p:txBody>
          <a:bodyPr/>
          <a:lstStyle/>
          <a:p>
            <a:endParaRPr lang="he-IL"/>
          </a:p>
        </p:txBody>
      </p:sp>
      <p:pic>
        <p:nvPicPr>
          <p:cNvPr id="4098" name="Picture 2" descr="https://cdn.exiteme.com/exitetogo/www.haatika.co.il/userfiles/images/klal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230" y="232817"/>
            <a:ext cx="6465688" cy="64442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הרובע הנוצרי בעיר העתיקה בירושלי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237987"/>
            <a:ext cx="5613520" cy="6439038"/>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rot="505226">
            <a:off x="2750327" y="3018731"/>
            <a:ext cx="4890157" cy="11715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t>הרובע הנוצרי</a:t>
            </a:r>
            <a:endParaRPr lang="he-IL" dirty="0"/>
          </a:p>
        </p:txBody>
      </p:sp>
      <p:cxnSp>
        <p:nvCxnSpPr>
          <p:cNvPr id="9" name="Straight Connector 8"/>
          <p:cNvCxnSpPr/>
          <p:nvPr/>
        </p:nvCxnSpPr>
        <p:spPr>
          <a:xfrm flipH="1" flipV="1">
            <a:off x="9085385" y="5638800"/>
            <a:ext cx="93784" cy="398585"/>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0199077" y="4691120"/>
            <a:ext cx="368305" cy="32547"/>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0199077" y="3997569"/>
            <a:ext cx="0" cy="726098"/>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8592813" y="3997569"/>
            <a:ext cx="1537768" cy="544471"/>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8604739" y="4524375"/>
            <a:ext cx="93784" cy="398585"/>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8698523" y="4999160"/>
            <a:ext cx="416170" cy="686534"/>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pic>
        <p:nvPicPr>
          <p:cNvPr id="6148" name="Picture 4" descr="כנסיית הקבר – ויקיפדיה"/>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8176" y="107339"/>
            <a:ext cx="3944810" cy="3326790"/>
          </a:xfrm>
          <a:prstGeom prst="rect">
            <a:avLst/>
          </a:prstGeom>
          <a:noFill/>
          <a:extLst>
            <a:ext uri="{909E8E84-426E-40DD-AFC4-6F175D3DCCD1}">
              <a14:hiddenFill xmlns:a14="http://schemas.microsoft.com/office/drawing/2010/main">
                <a:solidFill>
                  <a:srgbClr val="FFFFFF"/>
                </a:solidFill>
              </a14:hiddenFill>
            </a:ext>
          </a:extLst>
        </p:spPr>
      </p:pic>
      <p:sp>
        <p:nvSpPr>
          <p:cNvPr id="29" name="Down Arrow 28"/>
          <p:cNvSpPr/>
          <p:nvPr/>
        </p:nvSpPr>
        <p:spPr>
          <a:xfrm>
            <a:off x="10324591" y="3118338"/>
            <a:ext cx="424167" cy="1086256"/>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33" name="Straight Connector 32"/>
          <p:cNvCxnSpPr/>
          <p:nvPr/>
        </p:nvCxnSpPr>
        <p:spPr>
          <a:xfrm flipH="1" flipV="1">
            <a:off x="10583519" y="4445649"/>
            <a:ext cx="47" cy="243601"/>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33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1000"/>
                                        <p:tgtEl>
                                          <p:spTgt spid="17"/>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1000"/>
                                        <p:tgtEl>
                                          <p:spTgt spid="16"/>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1000"/>
                                        <p:tgtEl>
                                          <p:spTgt spid="15"/>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1000"/>
                                        <p:tgtEl>
                                          <p:spTgt spid="14"/>
                                        </p:tgtEl>
                                      </p:cBhvr>
                                    </p:animEffect>
                                  </p:childTnLst>
                                </p:cTn>
                              </p:par>
                            </p:childTnLst>
                          </p:cTn>
                        </p:par>
                        <p:par>
                          <p:cTn id="24" fill="hold">
                            <p:stCondLst>
                              <p:cond delay="5000"/>
                            </p:stCondLst>
                            <p:childTnLst>
                              <p:par>
                                <p:cTn id="25" presetID="2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1000"/>
                                        <p:tgtEl>
                                          <p:spTgt spid="13"/>
                                        </p:tgtEl>
                                      </p:cBhvr>
                                    </p:animEffect>
                                  </p:childTnLst>
                                </p:cTn>
                              </p:par>
                            </p:childTnLst>
                          </p:cTn>
                        </p:par>
                        <p:par>
                          <p:cTn id="28" fill="hold">
                            <p:stCondLst>
                              <p:cond delay="6000"/>
                            </p:stCondLst>
                            <p:childTnLst>
                              <p:par>
                                <p:cTn id="29" presetID="22" presetClass="entr" presetSubtype="4"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1000"/>
                                        <p:tgtEl>
                                          <p:spTgt spid="33"/>
                                        </p:tgtEl>
                                      </p:cBhvr>
                                    </p:animEffect>
                                  </p:childTnLst>
                                </p:cTn>
                              </p:par>
                            </p:childTnLst>
                          </p:cTn>
                        </p:par>
                        <p:par>
                          <p:cTn id="32" fill="hold">
                            <p:stCondLst>
                              <p:cond delay="7000"/>
                            </p:stCondLst>
                            <p:childTnLst>
                              <p:par>
                                <p:cTn id="33" presetID="22" presetClass="entr" presetSubtype="1" fill="hold" nodeType="afterEffect">
                                  <p:stCondLst>
                                    <p:cond delay="0"/>
                                  </p:stCondLst>
                                  <p:childTnLst>
                                    <p:set>
                                      <p:cBhvr>
                                        <p:cTn id="34" dur="1" fill="hold">
                                          <p:stCondLst>
                                            <p:cond delay="0"/>
                                          </p:stCondLst>
                                        </p:cTn>
                                        <p:tgtEl>
                                          <p:spTgt spid="6148"/>
                                        </p:tgtEl>
                                        <p:attrNameLst>
                                          <p:attrName>style.visibility</p:attrName>
                                        </p:attrNameLst>
                                      </p:cBhvr>
                                      <p:to>
                                        <p:strVal val="visible"/>
                                      </p:to>
                                    </p:set>
                                    <p:animEffect transition="in" filter="wipe(up)">
                                      <p:cBhvr>
                                        <p:cTn id="35" dur="1000"/>
                                        <p:tgtEl>
                                          <p:spTgt spid="6148"/>
                                        </p:tgtEl>
                                      </p:cBhvr>
                                    </p:animEffect>
                                  </p:childTnLst>
                                </p:cTn>
                              </p:par>
                            </p:childTnLst>
                          </p:cTn>
                        </p:par>
                        <p:par>
                          <p:cTn id="36" fill="hold">
                            <p:stCondLst>
                              <p:cond delay="8000"/>
                            </p:stCondLst>
                            <p:childTnLst>
                              <p:par>
                                <p:cTn id="37" presetID="22" presetClass="entr" presetSubtype="1" fill="hold" grpId="0" nodeType="afterEffect">
                                  <p:stCondLst>
                                    <p:cond delay="1000"/>
                                  </p:stCondLst>
                                  <p:childTnLst>
                                    <p:set>
                                      <p:cBhvr>
                                        <p:cTn id="38" dur="1" fill="hold">
                                          <p:stCondLst>
                                            <p:cond delay="0"/>
                                          </p:stCondLst>
                                        </p:cTn>
                                        <p:tgtEl>
                                          <p:spTgt spid="29"/>
                                        </p:tgtEl>
                                        <p:attrNameLst>
                                          <p:attrName>style.visibility</p:attrName>
                                        </p:attrNameLst>
                                      </p:cBhvr>
                                      <p:to>
                                        <p:strVal val="visible"/>
                                      </p:to>
                                    </p:set>
                                    <p:animEffect transition="in" filter="wipe(up)">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007820" cy="1905000"/>
          </a:xfrm>
        </p:spPr>
        <p:txBody>
          <a:bodyPr/>
          <a:lstStyle/>
          <a:p>
            <a:pPr algn="r"/>
            <a:r>
              <a:rPr lang="he-IL" dirty="0" smtClean="0"/>
              <a:t>כנסיית הבשורה  היוונית קתולית-מלכיתית</a:t>
            </a:r>
            <a:endParaRPr lang="he-IL" dirty="0"/>
          </a:p>
        </p:txBody>
      </p:sp>
      <p:sp>
        <p:nvSpPr>
          <p:cNvPr id="3" name="Content Placeholder 2"/>
          <p:cNvSpPr>
            <a:spLocks noGrp="1"/>
          </p:cNvSpPr>
          <p:nvPr>
            <p:ph idx="1"/>
          </p:nvPr>
        </p:nvSpPr>
        <p:spPr/>
        <p:txBody>
          <a:bodyPr/>
          <a:lstStyle/>
          <a:p>
            <a:endParaRPr lang="he-IL"/>
          </a:p>
        </p:txBody>
      </p:sp>
      <p:pic>
        <p:nvPicPr>
          <p:cNvPr id="4" name="Picture 2" descr="הרובע הנוצרי בעיר העתיקה בירושלי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0" y="237987"/>
            <a:ext cx="5613520" cy="643903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triarchal Order of the Holy Cross of Jerusalem - Wikiw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6139" y="202211"/>
            <a:ext cx="2797937" cy="373270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H="1" flipV="1">
            <a:off x="9085385" y="5638800"/>
            <a:ext cx="93784" cy="398585"/>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8886019" y="5277645"/>
            <a:ext cx="228674" cy="408049"/>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Down Arrow 12"/>
          <p:cNvSpPr/>
          <p:nvPr/>
        </p:nvSpPr>
        <p:spPr>
          <a:xfrm>
            <a:off x="8886019" y="3497853"/>
            <a:ext cx="424167" cy="190623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076" name="Picture 4" descr="Melkite - Greek Catholic Patriarchate - ירושלים, ישראל - חוות דעת על המלון  - Tripadvis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76" y="2370853"/>
            <a:ext cx="5238750" cy="3476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742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1000"/>
                                        <p:tgtEl>
                                          <p:spTgt spid="11"/>
                                        </p:tgtEl>
                                      </p:cBhvr>
                                    </p:animEffect>
                                  </p:childTnLst>
                                </p:cTn>
                              </p:par>
                            </p:childTnLst>
                          </p:cTn>
                        </p:par>
                        <p:par>
                          <p:cTn id="12" fill="hold">
                            <p:stCondLst>
                              <p:cond delay="2000"/>
                            </p:stCondLst>
                            <p:childTnLst>
                              <p:par>
                                <p:cTn id="13" presetID="1" presetClass="entr" presetSubtype="0" fill="hold" grpId="1" nodeType="after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3074"/>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nodeType="afterEffect">
                                  <p:stCondLst>
                                    <p:cond delay="0"/>
                                  </p:stCondLst>
                                  <p:childTnLst>
                                    <p:set>
                                      <p:cBhvr>
                                        <p:cTn id="20" dur="1" fill="hold">
                                          <p:stCondLst>
                                            <p:cond delay="0"/>
                                          </p:stCondLst>
                                        </p:cTn>
                                        <p:tgtEl>
                                          <p:spTgt spid="30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smtClean="0"/>
              <a:t>בית ספר סנט דימטריוס</a:t>
            </a:r>
            <a:endParaRPr lang="he-IL" dirty="0"/>
          </a:p>
        </p:txBody>
      </p:sp>
      <p:sp>
        <p:nvSpPr>
          <p:cNvPr id="3" name="Content Placeholder 2"/>
          <p:cNvSpPr>
            <a:spLocks noGrp="1"/>
          </p:cNvSpPr>
          <p:nvPr>
            <p:ph idx="1"/>
          </p:nvPr>
        </p:nvSpPr>
        <p:spPr/>
        <p:txBody>
          <a:bodyPr/>
          <a:lstStyle/>
          <a:p>
            <a:endParaRPr lang="he-IL"/>
          </a:p>
        </p:txBody>
      </p:sp>
      <p:pic>
        <p:nvPicPr>
          <p:cNvPr id="4" name="Picture 2" descr="הרובע הנוצרי בעיר העתיקה בירושלי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0" y="237987"/>
            <a:ext cx="5613520" cy="643903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H="1" flipV="1">
            <a:off x="9085385" y="5638800"/>
            <a:ext cx="93784" cy="398585"/>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8698523" y="4999160"/>
            <a:ext cx="416170" cy="686534"/>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pic>
        <p:nvPicPr>
          <p:cNvPr id="4098" name="Picture 2" descr="https://scontent.ftlv2-1.fna.fbcdn.net/v/t1.0-9/16114872_1530806663615742_5121313273576053304_n.jpg?_nc_cat=105&amp;_nc_sid=09cbfe&amp;_nc_ohc=U-xZtHamohMAX88S1jM&amp;_nc_ht=scontent.ftlv2-1.fna&amp;oh=c665d7ec153e18a915b21a2934ad460c&amp;oe=5F7C56F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7960" y="198468"/>
            <a:ext cx="3483737" cy="34837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scontent.ftlv2-1.fna.fbcdn.net/v/t1.0-9/80599594_3071140606248999_8122150492403924992_o.jpg?_nc_cat=105&amp;_nc_sid=8bfeb9&amp;_nc_ohc=c-sFzdq11a0AX9juha9&amp;_nc_ht=scontent.ftlv2-1.fna&amp;oh=31e998fe0df69b97db0be77e171065bc&amp;oe=5F7DAF9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047" y="2902712"/>
            <a:ext cx="4539489" cy="3404617"/>
          </a:xfrm>
          <a:prstGeom prst="rect">
            <a:avLst/>
          </a:prstGeom>
          <a:noFill/>
          <a:extLst>
            <a:ext uri="{909E8E84-426E-40DD-AFC4-6F175D3DCCD1}">
              <a14:hiddenFill xmlns:a14="http://schemas.microsoft.com/office/drawing/2010/main">
                <a:solidFill>
                  <a:srgbClr val="FFFFFF"/>
                </a:solidFill>
              </a14:hiddenFill>
            </a:ext>
          </a:extLst>
        </p:spPr>
      </p:pic>
      <p:sp>
        <p:nvSpPr>
          <p:cNvPr id="13" name="Down Arrow 12"/>
          <p:cNvSpPr/>
          <p:nvPr/>
        </p:nvSpPr>
        <p:spPr>
          <a:xfrm>
            <a:off x="8710449" y="3423933"/>
            <a:ext cx="424167" cy="146340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7" name="Straight Connector 16"/>
          <p:cNvCxnSpPr/>
          <p:nvPr/>
        </p:nvCxnSpPr>
        <p:spPr>
          <a:xfrm flipH="1" flipV="1">
            <a:off x="8886019" y="5277645"/>
            <a:ext cx="228674" cy="408049"/>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72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000"/>
                                        <p:tgtEl>
                                          <p:spTgt spid="11"/>
                                        </p:tgtEl>
                                      </p:cBhvr>
                                    </p:animEffect>
                                  </p:childTnLst>
                                </p:cTn>
                              </p:par>
                            </p:childTnLst>
                          </p:cTn>
                        </p:par>
                        <p:par>
                          <p:cTn id="8" fill="hold">
                            <p:stCondLst>
                              <p:cond delay="1000"/>
                            </p:stCondLst>
                            <p:childTnLst>
                              <p:par>
                                <p:cTn id="9" presetID="1" presetClass="entr" presetSubtype="0" fill="hold" nodeType="afterEffect">
                                  <p:stCondLst>
                                    <p:cond delay="1000"/>
                                  </p:stCondLst>
                                  <p:childTnLst>
                                    <p:set>
                                      <p:cBhvr>
                                        <p:cTn id="10" dur="1" fill="hold">
                                          <p:stCondLst>
                                            <p:cond delay="0"/>
                                          </p:stCondLst>
                                        </p:cTn>
                                        <p:tgtEl>
                                          <p:spTgt spid="4098"/>
                                        </p:tgtEl>
                                        <p:attrNameLst>
                                          <p:attrName>style.visibility</p:attrName>
                                        </p:attrNameLst>
                                      </p:cBhvr>
                                      <p:to>
                                        <p:strVal val="visible"/>
                                      </p:to>
                                    </p:set>
                                  </p:childTnLst>
                                </p:cTn>
                              </p:par>
                              <p:par>
                                <p:cTn id="11" presetID="22" presetClass="entr" presetSubtype="1" fill="hold" grpId="1"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1000"/>
                                        <p:tgtEl>
                                          <p:spTgt spid="13"/>
                                        </p:tgtEl>
                                      </p:cBhvr>
                                    </p:animEffect>
                                  </p:childTnLst>
                                </p:cTn>
                              </p:par>
                              <p:par>
                                <p:cTn id="14" presetID="1" presetClass="entr" presetSubtype="0" fill="hold" nodeType="withEffect">
                                  <p:stCondLst>
                                    <p:cond delay="1000"/>
                                  </p:stCondLst>
                                  <p:childTnLst>
                                    <p:set>
                                      <p:cBhvr>
                                        <p:cTn id="15" dur="1" fill="hold">
                                          <p:stCondLst>
                                            <p:cond delay="0"/>
                                          </p:stCondLst>
                                        </p:cTn>
                                        <p:tgtEl>
                                          <p:spTgt spid="4100"/>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1"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4791</TotalTime>
  <Words>1499</Words>
  <Application>Microsoft Office PowerPoint</Application>
  <PresentationFormat>Widescreen</PresentationFormat>
  <Paragraphs>131</Paragraphs>
  <Slides>56</Slides>
  <Notes>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Century Gothic</vt:lpstr>
      <vt:lpstr>Gisha</vt:lpstr>
      <vt:lpstr>Times New Roman</vt:lpstr>
      <vt:lpstr>Mesh</vt:lpstr>
      <vt:lpstr>xhur</vt:lpstr>
      <vt:lpstr>PowerPoint Presentation</vt:lpstr>
      <vt:lpstr>PowerPoint Presentation</vt:lpstr>
      <vt:lpstr>PowerPoint Presentation</vt:lpstr>
      <vt:lpstr>PowerPoint Presentation</vt:lpstr>
      <vt:lpstr>כיכר עומר אבן אל חטאב</vt:lpstr>
      <vt:lpstr>PowerPoint Presentation</vt:lpstr>
      <vt:lpstr>כנסיית הבשורה  היוונית קתולית-מלכיתית</vt:lpstr>
      <vt:lpstr>בית ספר סנט דימטריוס</vt:lpstr>
      <vt:lpstr>הפטריארכיה היוונית אורתודוכסית</vt:lpstr>
      <vt:lpstr>רחוב הנוצרים, שוק המזכרות</vt:lpstr>
      <vt:lpstr>PowerPoint Presentation</vt:lpstr>
      <vt:lpstr>PowerPoint Presentation</vt:lpstr>
      <vt:lpstr>כניסה לכנסיית הקבר</vt:lpstr>
      <vt:lpstr>שחזור מקדש אפרודיטי שהוקם בימי אדריאנוס באליה קפיטולינה (135)</vt:lpstr>
      <vt:lpstr>כנסיית הקבר בימי קונסטנטינוס הגדול 335</vt:lpstr>
      <vt:lpstr>PowerPoint Presentation</vt:lpstr>
      <vt:lpstr>PowerPoint Presentation</vt:lpstr>
      <vt:lpstr>כנסיית הקבר במפת מדבא (מאה 6)</vt:lpstr>
      <vt:lpstr>כיבוש ערבי מוסלמי של העיר ב638</vt:lpstr>
      <vt:lpstr> 1009 הרס הכנסייה על ידי החליף הפאטימי "אל חאכם באמר אללה" (=המושל בצו האל) (996-1021) </vt:lpstr>
      <vt:lpstr>שיפוץ הכנסייה בימיו של הקיסר הביזנטי קונסטנטין מונומכוס 1048</vt:lpstr>
      <vt:lpstr>הצלבנים משפצים את הכנסייה וחונכים אותה ב15.7.1149</vt:lpstr>
      <vt:lpstr>PowerPoint Presentation</vt:lpstr>
      <vt:lpstr>בתקופת המנדט הבריטים חששו מהתמוטטות המבנה ובנו תומכות בכנסיה </vt:lpstr>
      <vt:lpstr>PowerPoint Presentation</vt:lpstr>
      <vt:lpstr>מי מתפלל בכנסיית הקבר? כולם!  החל מהמאה ה13 העדות הנוצריות מקבלות זכויות חזקה, תפילה ונקיון מהשלטונות המנהלים את הכנסיה </vt:lpstr>
      <vt:lpstr>PowerPoint Presentation</vt:lpstr>
      <vt:lpstr>PowerPoint Presentation</vt:lpstr>
      <vt:lpstr>PowerPoint Presentation</vt:lpstr>
      <vt:lpstr>PowerPoint Presentation</vt:lpstr>
      <vt:lpstr>PowerPoint Presentation</vt:lpstr>
      <vt:lpstr>גולגותא (Golgotha, Calvary)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אדיקולת הקבר </vt:lpstr>
      <vt:lpstr>שיטת הקבורה בסוף ימי בית שני</vt:lpstr>
      <vt:lpstr>PowerPoint Presentation</vt:lpstr>
      <vt:lpstr>PowerPoint Presentation</vt:lpstr>
      <vt:lpstr>משטרת ישראל אמונה על שמירת הביטחון והבטיחות בכנסיית הקבר, המקום הקדוש ביותר לעולם הנוצרי.</vt:lpstr>
      <vt:lpstr>נספחים למתעניינים</vt:lpstr>
      <vt:lpstr>שבת האור</vt:lpstr>
      <vt:lpstr>PowerPoint Presentation</vt:lpstr>
      <vt:lpstr>PowerPoint Presentation</vt:lpstr>
      <vt:lpstr>המנזר האתיופי, דיר אל סולטן</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xhur</dc:title>
  <dc:creator>Hana Bendkowski</dc:creator>
  <cp:lastModifiedBy>Hana Bendkowski</cp:lastModifiedBy>
  <cp:revision>65</cp:revision>
  <dcterms:created xsi:type="dcterms:W3CDTF">2020-09-08T18:41:42Z</dcterms:created>
  <dcterms:modified xsi:type="dcterms:W3CDTF">2020-09-21T08:51:27Z</dcterms:modified>
</cp:coreProperties>
</file>